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58" r:id="rId4"/>
    <p:sldId id="281" r:id="rId5"/>
    <p:sldId id="282" r:id="rId6"/>
    <p:sldId id="273" r:id="rId7"/>
    <p:sldId id="283" r:id="rId8"/>
    <p:sldId id="259" r:id="rId9"/>
    <p:sldId id="261" r:id="rId10"/>
    <p:sldId id="260" r:id="rId11"/>
    <p:sldId id="263" r:id="rId12"/>
    <p:sldId id="264" r:id="rId13"/>
    <p:sldId id="262" r:id="rId14"/>
    <p:sldId id="265" r:id="rId15"/>
    <p:sldId id="266" r:id="rId16"/>
    <p:sldId id="270" r:id="rId17"/>
    <p:sldId id="267" r:id="rId18"/>
    <p:sldId id="268" r:id="rId19"/>
    <p:sldId id="284" r:id="rId20"/>
    <p:sldId id="272" r:id="rId21"/>
    <p:sldId id="269" r:id="rId22"/>
    <p:sldId id="278" r:id="rId23"/>
    <p:sldId id="303" r:id="rId24"/>
    <p:sldId id="285" r:id="rId25"/>
    <p:sldId id="291" r:id="rId26"/>
    <p:sldId id="271" r:id="rId27"/>
    <p:sldId id="292" r:id="rId28"/>
    <p:sldId id="290" r:id="rId29"/>
    <p:sldId id="286" r:id="rId30"/>
    <p:sldId id="287" r:id="rId31"/>
    <p:sldId id="293" r:id="rId32"/>
    <p:sldId id="289" r:id="rId33"/>
    <p:sldId id="294" r:id="rId34"/>
    <p:sldId id="295" r:id="rId35"/>
    <p:sldId id="296" r:id="rId36"/>
    <p:sldId id="297" r:id="rId37"/>
    <p:sldId id="298" r:id="rId38"/>
    <p:sldId id="299" r:id="rId39"/>
    <p:sldId id="300" r:id="rId40"/>
    <p:sldId id="301" r:id="rId41"/>
    <p:sldId id="305" r:id="rId42"/>
    <p:sldId id="304" r:id="rId43"/>
    <p:sldId id="306" r:id="rId44"/>
    <p:sldId id="307" r:id="rId45"/>
    <p:sldId id="288" r:id="rId4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8004"/>
    <a:srgbClr val="CC0000"/>
    <a:srgbClr val="30D065"/>
    <a:srgbClr val="B23087"/>
    <a:srgbClr val="CD47A0"/>
    <a:srgbClr val="722469"/>
    <a:srgbClr val="FF00FF"/>
    <a:srgbClr val="99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6257" autoAdjust="0"/>
    <p:restoredTop sz="91000" autoAdjust="0"/>
  </p:normalViewPr>
  <p:slideViewPr>
    <p:cSldViewPr>
      <p:cViewPr varScale="1">
        <p:scale>
          <a:sx n="61" d="100"/>
          <a:sy n="61" d="100"/>
        </p:scale>
        <p:origin x="-3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imes New Roman"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Times New Roman" charset="0"/>
              </a:defRPr>
            </a:lvl1pPr>
          </a:lstStyle>
          <a:p>
            <a:pPr>
              <a:defRPr/>
            </a:pPr>
            <a:fld id="{019342DB-EEF5-497E-8BE4-016988AC2DFA}" type="datetimeFigureOut">
              <a:rPr lang="en-US"/>
              <a:pPr>
                <a:defRPr/>
              </a:pPr>
              <a:t>7/19/2009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imes New Roman"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Times New Roman" charset="0"/>
              </a:defRPr>
            </a:lvl1pPr>
          </a:lstStyle>
          <a:p>
            <a:pPr>
              <a:defRPr/>
            </a:pPr>
            <a:fld id="{F4333E60-0DFF-415E-BCD2-CB25BC40211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F33406A-B6DB-46AE-B88C-64BF284196EE}" type="slidenum">
              <a:rPr lang="en-US">
                <a:latin typeface="Times New Roman" pitchFamily="18" charset="0"/>
              </a:rPr>
              <a:pPr/>
              <a:t>1</a:t>
            </a:fld>
            <a:endParaRPr lang="en-US">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Giving directions-  picture following directions; students who doodle while actively listening, especially drawing pictures; take notes</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B49626-89DE-47F1-8CE8-65383C0D9A73}" type="slidenum">
              <a:rPr lang="en-US">
                <a:latin typeface="Times New Roman" pitchFamily="18" charset="0"/>
              </a:rPr>
              <a:pPr/>
              <a:t>10</a:t>
            </a:fld>
            <a:endParaRPr lang="en-US">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CF11C5-E2F3-4914-9728-F51DDF127BF3}" type="slidenum">
              <a:rPr lang="en-US">
                <a:latin typeface="Times New Roman" pitchFamily="18" charset="0"/>
              </a:rPr>
              <a:pPr/>
              <a:t>11</a:t>
            </a:fld>
            <a:endParaRPr lang="en-US">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Safety- don’t touch! Folding paper! Sit on their feet. Pencil tappers!  Follow with, Show of hands, “What type of learning style best describes you”?</a:t>
            </a:r>
          </a:p>
          <a:p>
            <a:pPr>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BD9D35-2115-4B45-B840-CC12508C137C}" type="slidenum">
              <a:rPr lang="en-US">
                <a:latin typeface="Times New Roman" pitchFamily="18" charset="0"/>
              </a:rPr>
              <a:pPr/>
              <a:t>12</a:t>
            </a:fld>
            <a:endParaRPr lang="en-US">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Compare to participants results.</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B30FFF-B070-4A42-A1A7-9370C6557F22}" type="slidenum">
              <a:rPr lang="en-US">
                <a:latin typeface="Times New Roman" pitchFamily="18" charset="0"/>
              </a:rPr>
              <a:pPr/>
              <a:t>13</a:t>
            </a:fld>
            <a:endParaRPr lang="en-US">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65D94F-28A2-47EC-A6A1-FEF49C7EF3FD}" type="slidenum">
              <a:rPr lang="en-US">
                <a:latin typeface="Times New Roman" pitchFamily="18" charset="0"/>
              </a:rPr>
              <a:pPr/>
              <a:t>14</a:t>
            </a:fld>
            <a:endParaRPr lang="en-US">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3EA290-EFBC-49F1-A5D4-9ED52DC2DA4D}" type="slidenum">
              <a:rPr lang="en-US">
                <a:latin typeface="Times New Roman" pitchFamily="18" charset="0"/>
              </a:rPr>
              <a:pPr/>
              <a:t>15</a:t>
            </a:fld>
            <a:endParaRPr lang="en-US">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Makes students responsible for their own learning.  Pass out verbs and definitions. Todd begins module, </a:t>
            </a:r>
            <a:r>
              <a:rPr lang="en-US" i="1" smtClean="0"/>
              <a:t>Observing Changes, </a:t>
            </a:r>
            <a:r>
              <a:rPr lang="en-US" smtClean="0"/>
              <a:t>by working with participants to restate TEKS objective.  Franki records on white board or chart paper. Todd continues with module.</a:t>
            </a:r>
            <a:endParaRPr lang="en-US" i="1"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4D9B53-F13A-42B1-8DBE-ABA2007329BE}" type="slidenum">
              <a:rPr lang="en-US">
                <a:latin typeface="Times New Roman" pitchFamily="18" charset="0"/>
              </a:rPr>
              <a:pPr/>
              <a:t>16</a:t>
            </a:fld>
            <a:endParaRPr lang="en-US">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Todd uses Observing Changes to pre-assess  and activate prior knowledge with the graphics that changes to the Earth’s surface.  He draws attention to the changes using the marking tool and asks open-ended questions about what changes have taken place and what might have caused the changes.</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3EBC89-CE3C-4BFD-8002-58A0CED5500C}" type="slidenum">
              <a:rPr lang="en-US">
                <a:latin typeface="Times New Roman" pitchFamily="18" charset="0"/>
              </a:rPr>
              <a:pPr/>
              <a:t>17</a:t>
            </a:fld>
            <a:endParaRPr lang="en-US">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Todd uses the caption and the question, “What is important for me to remember about weathering?” to  develop the definition of weathering.  Franki passes out a copy of the modified Frayer Model.  Participants use it to write their own definition and draw a picture and/or write an example.  As Todd moves through the forces that cause weathering, participants work to fill out the facts/characteristics and examples parts of the chart.  Todd uses questioning to guide them.  Franki shows them how to use a foldable to create the Frayer Model. Todd works on through erosion, sediments and deposition.  He moves to the glossary and points out that we are going to model </a:t>
            </a:r>
            <a:r>
              <a:rPr lang="en-US" b="1" smtClean="0"/>
              <a:t>the processes of weathering, erosion and deposition</a:t>
            </a:r>
            <a:r>
              <a:rPr lang="en-US" smtClean="0"/>
              <a:t>, the formation of sediments and the forces that cause them. </a:t>
            </a:r>
            <a:r>
              <a:rPr lang="en-US" b="1" smtClean="0"/>
              <a:t>Don’t show them the definitions at this time.</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B91DA7-FB7B-4EA3-A07C-D9666D95D900}" type="slidenum">
              <a:rPr lang="en-US">
                <a:latin typeface="Times New Roman" pitchFamily="18" charset="0"/>
              </a:rPr>
              <a:pPr/>
              <a:t>18</a:t>
            </a:fld>
            <a:endParaRPr lang="en-US">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A75408-9F26-4BFF-A2FF-46F79BF0F0B9}" type="slidenum">
              <a:rPr lang="en-US">
                <a:latin typeface="Times New Roman" pitchFamily="18" charset="0"/>
              </a:rPr>
              <a:pPr/>
              <a:t>19</a:t>
            </a:fld>
            <a:endParaRPr lang="en-US">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As participants enter, they will be asked to put the name of their district, campus or organization on a white board (if there is one) or on chart paper which will be posted on the wall somewhere in the room.  We’ll use these to have people introduce themselves, tell where they are from and what they do.  Then we will introduce ourselves… you first!</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9BB7F-2425-40E9-A034-7FB33EB99232}" type="slidenum">
              <a:rPr lang="en-US">
                <a:latin typeface="Times New Roman" pitchFamily="18" charset="0"/>
              </a:rPr>
              <a:pPr/>
              <a:t>2</a:t>
            </a:fld>
            <a:endParaRPr lang="en-US">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Franki gives an overview of Cooperative Learning.  Todd passes out role cards to each group.  Franki discusses roles.  Franki asks Materials Managers to pick up materials for each group.  Principal Investigator gets paper plate, bun, plastic knife.  Data Detective holds graduated cylinder.  Todd goes through first round of modeling weathering and forces that cause weathering, erosion and forces that cause erosion, point out sediments, then deposition of sediments as they are deposited into  the graduated cylinder.  Paper plate, bun and knife pass to Recorder/Reporter who models same processes with brown layer.  Then paper plate, bun and knife passes to Materials Manager who models with part of white layer.  Lab concludes. Todd uses glossary</a:t>
            </a:r>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DF4442-FF60-488E-BE54-A03F63145DE1}" type="slidenum">
              <a:rPr lang="en-US">
                <a:latin typeface="Times New Roman" pitchFamily="18" charset="0"/>
              </a:rPr>
              <a:pPr/>
              <a:t>20</a:t>
            </a:fld>
            <a:endParaRPr lang="en-US">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Todd moves to glossary and uses definitions and non-linguistic representations to allow participants to modify their definitions.  Then, Todd uses the first two questions in the “Click and Tick” to assess understanding.      Puts the responsibility for learning on the student.  All students want to be successful.</a:t>
            </a:r>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B7125E-6859-4380-B241-CB6E78EA4C92}" type="slidenum">
              <a:rPr lang="en-US">
                <a:latin typeface="Times New Roman" pitchFamily="18" charset="0"/>
              </a:rPr>
              <a:pPr/>
              <a:t>21</a:t>
            </a:fld>
            <a:endParaRPr lang="en-US">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Research supports both teacher directed and student centered  approaches to teaching similarities and differences- should include rich discussion and discourse where students must support their opinions</a:t>
            </a:r>
          </a:p>
          <a:p>
            <a:pPr>
              <a:spcBef>
                <a:spcPct val="0"/>
              </a:spcBef>
            </a:pPr>
            <a:endParaRPr lang="en-US" smtClean="0"/>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C2B706-B5DD-4F6D-B2C3-6911E75496C2}" type="slidenum">
              <a:rPr lang="en-US">
                <a:latin typeface="Times New Roman" pitchFamily="18" charset="0"/>
              </a:rPr>
              <a:pPr/>
              <a:t>22</a:t>
            </a:fld>
            <a:endParaRPr lang="en-US">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Research supports both teacher directed and student centered  approaches to teaching similarities and differences- should include rich discussion and discourse where students must support their opinions</a:t>
            </a:r>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27D824-8EC9-4F63-8AA1-E04232A077F1}" type="slidenum">
              <a:rPr lang="en-US">
                <a:latin typeface="Times New Roman" pitchFamily="18" charset="0"/>
              </a:rPr>
              <a:pPr/>
              <a:t>23</a:t>
            </a:fld>
            <a:endParaRPr lang="en-US">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Analogies increases our understanding of new information.  They are the most complex format for identifying similarities and differences.  </a:t>
            </a: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1D3A9E-388B-4FDA-B69F-378845268B79}" type="slidenum">
              <a:rPr lang="en-US">
                <a:latin typeface="Times New Roman" pitchFamily="18" charset="0"/>
              </a:rPr>
              <a:pPr/>
              <a:t>24</a:t>
            </a:fld>
            <a:endParaRPr lang="en-US">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7DD4E2-39FF-4957-B5C2-13A65A77F2C0}" type="slidenum">
              <a:rPr lang="en-US">
                <a:latin typeface="Times New Roman" pitchFamily="18" charset="0"/>
              </a:rPr>
              <a:pPr/>
              <a:t>25</a:t>
            </a:fld>
            <a:endParaRPr lang="en-US">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G4-TEKS-M4  Show module, use built in Venn.  Have groups show whole body movement; Heat and Temperature lab in packet</a:t>
            </a:r>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C9690B-AED5-44B5-B5C4-05BE028104F6}" type="slidenum">
              <a:rPr lang="en-US">
                <a:latin typeface="Times New Roman" pitchFamily="18" charset="0"/>
              </a:rPr>
              <a:pPr/>
              <a:t>26</a:t>
            </a:fld>
            <a:endParaRPr lang="en-US">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2422E7-E952-4E68-A6E5-148D76F1D8E5}" type="slidenum">
              <a:rPr lang="en-US">
                <a:latin typeface="Times New Roman" pitchFamily="18" charset="0"/>
              </a:rPr>
              <a:pPr/>
              <a:t>27</a:t>
            </a:fld>
            <a:endParaRPr lang="en-US">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C7F99C-46F4-4EE4-98FA-BF81AB8C88AE}" type="slidenum">
              <a:rPr lang="en-US">
                <a:latin typeface="Times New Roman" pitchFamily="18" charset="0"/>
              </a:rPr>
              <a:pPr/>
              <a:t>28</a:t>
            </a:fld>
            <a:endParaRPr lang="en-US">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G5-TEKS-M6 Interesting Moon – Pre-assess/post assess using Click and Tick without checking answers.  Use cards with letters to tally responses on the board.  Pass our cardstock and give instructions. Use module to direct teach and foldable as graphic organizer to record some of the similarities and differences of the Earth and Moon.  Participants cut out and paste Earth, Moon and titles on foldable.  Environmental connection – see HOT question  RallyRobin Structure</a:t>
            </a:r>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40127B-49B8-44AF-A07F-C8878545BC36}" type="slidenum">
              <a:rPr lang="en-US">
                <a:latin typeface="Times New Roman" pitchFamily="18" charset="0"/>
              </a:rPr>
              <a:pPr/>
              <a:t>29</a:t>
            </a:fld>
            <a:endParaRPr lang="en-US">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Whenever you going to spend an entire day or days working with a group of people, it’s important to establish rules we all agree to in order to make the time spent together productive and pleasant for everyone. Norms should include: muting cell phones and limiting “side bar” conversations.  You shouldn’t need more than 4 or 5 norms.</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486772-AB37-4C82-96C2-8929B50E5860}" type="slidenum">
              <a:rPr lang="en-US">
                <a:latin typeface="Times New Roman" pitchFamily="18" charset="0"/>
              </a:rPr>
              <a:pPr/>
              <a:t>3</a:t>
            </a:fld>
            <a:endParaRPr lang="en-US">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Set up foldable.  Work through module and record information using effective questioning to decide which information should be included and where it should go.  </a:t>
            </a:r>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211C8BE-787B-4069-A8B9-47D292FC0FA0}" type="slidenum">
              <a:rPr lang="en-US">
                <a:latin typeface="Times New Roman" pitchFamily="18" charset="0"/>
              </a:rPr>
              <a:pPr/>
              <a:t>30</a:t>
            </a:fld>
            <a:endParaRPr lang="en-US">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A6E3E0-9215-419D-887D-A1D61810993E}" type="slidenum">
              <a:rPr lang="en-US">
                <a:latin typeface="Times New Roman" pitchFamily="18" charset="0"/>
              </a:rPr>
              <a:pPr/>
              <a:t>31</a:t>
            </a:fld>
            <a:endParaRPr lang="en-US">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3</a:t>
            </a:r>
            <a:r>
              <a:rPr lang="en-US" baseline="30000" smtClean="0"/>
              <a:t>rd</a:t>
            </a:r>
            <a:r>
              <a:rPr lang="en-US" smtClean="0"/>
              <a:t> Grade Force  Do engage, explore activities, Use EduSmart to explain; Do elaborate activity; discuss evaluate.</a:t>
            </a:r>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64761F-986E-44CB-92DA-FE51A8CEA850}" type="slidenum">
              <a:rPr lang="en-US">
                <a:latin typeface="Times New Roman" pitchFamily="18" charset="0"/>
              </a:rPr>
              <a:pPr/>
              <a:t>32</a:t>
            </a:fld>
            <a:endParaRPr lang="en-US">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28D9DF-F661-4831-969D-1F07BA06F360}" type="slidenum">
              <a:rPr lang="en-US">
                <a:latin typeface="Times New Roman" pitchFamily="18" charset="0"/>
              </a:rPr>
              <a:pPr/>
              <a:t>33</a:t>
            </a:fld>
            <a:endParaRPr lang="en-US">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E039EF2-3B3D-40AF-A0E2-5925DDA46FFB}" type="slidenum">
              <a:rPr lang="en-US">
                <a:latin typeface="Times New Roman" pitchFamily="18" charset="0"/>
              </a:rPr>
              <a:pPr/>
              <a:t>34</a:t>
            </a:fld>
            <a:endParaRPr lang="en-US">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Explain is EduSmart 3</a:t>
            </a:r>
            <a:r>
              <a:rPr lang="en-US" baseline="30000" smtClean="0"/>
              <a:t>rd</a:t>
            </a:r>
            <a:r>
              <a:rPr lang="en-US" smtClean="0"/>
              <a:t> Grade Force.  Show the motion of the pennies with hands.</a:t>
            </a:r>
          </a:p>
        </p:txBody>
      </p:sp>
      <p:sp>
        <p:nvSpPr>
          <p:cNvPr id="911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9E1DFE-5EC3-48B9-8A87-083DA16FD97B}" type="slidenum">
              <a:rPr lang="en-US">
                <a:latin typeface="Times New Roman" pitchFamily="18" charset="0"/>
              </a:rPr>
              <a:pPr/>
              <a:t>35</a:t>
            </a:fld>
            <a:endParaRPr lang="en-US">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31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618EE3-05EE-42F3-A5BA-1F647EF497FA}" type="slidenum">
              <a:rPr lang="en-US">
                <a:latin typeface="Times New Roman" pitchFamily="18" charset="0"/>
              </a:rPr>
              <a:pPr/>
              <a:t>36</a:t>
            </a:fld>
            <a:endParaRPr lang="en-US">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231A9A-25CB-4CA4-8C73-346548F5ED2A}" type="slidenum">
              <a:rPr lang="en-US">
                <a:latin typeface="Times New Roman" pitchFamily="18" charset="0"/>
              </a:rPr>
              <a:pPr/>
              <a:t>37</a:t>
            </a:fld>
            <a:endParaRPr lang="en-US">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Extend- relate to solar system and gravity  Environmental connection- what problems does lack of gravity cause astronauts?</a:t>
            </a:r>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D2DDE1-4D4C-4D62-8B5A-D46D9C0DF506}" type="slidenum">
              <a:rPr lang="en-US">
                <a:latin typeface="Times New Roman" pitchFamily="18" charset="0"/>
              </a:rPr>
              <a:pPr/>
              <a:t>38</a:t>
            </a:fld>
            <a:endParaRPr lang="en-US">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93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B8AC6D-F236-4BE9-BF52-57189CC5E3FB}" type="slidenum">
              <a:rPr lang="en-US">
                <a:latin typeface="Times New Roman" pitchFamily="18" charset="0"/>
              </a:rPr>
              <a:pPr/>
              <a:t>39</a:t>
            </a:fld>
            <a:endParaRPr lang="en-US">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EE4A86-28D7-402E-B1B5-C948BD906437}" type="slidenum">
              <a:rPr lang="en-US">
                <a:latin typeface="Times New Roman" pitchFamily="18" charset="0"/>
              </a:rPr>
              <a:pPr/>
              <a:t>4</a:t>
            </a:fld>
            <a:endParaRPr lang="en-US">
              <a:latin typeface="Times New Roman"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G5-TEKS- M2 Properties of Matter.  Use the first two subchapters and the Venn Diagram.  Establish the properties matter.  Do the lab scenario.  Pass out materials- 3 samples and lab forms; explain activity.  G3-TEKS-M8 Adaptations, discuss students using this information in the computer lab, on their own to gather information using graphic organizers to differentiate between physical and behavioral adaptations.   Use riddles matching game to identify adaptations that match the animal. Discuss which are physical and which are behavioral.  Students make up 3 truths and a lie about physical or bahavioral adaptations or a particular animal’s adaptations.  Students try to figure out which is the lie. Discuss which are physical and which are behavioral.  </a:t>
            </a:r>
          </a:p>
        </p:txBody>
      </p:sp>
      <p:sp>
        <p:nvSpPr>
          <p:cNvPr id="1013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DB4EFA-06EA-4389-8D48-1EDF471CFE11}" type="slidenum">
              <a:rPr lang="en-US">
                <a:latin typeface="Times New Roman" pitchFamily="18" charset="0"/>
              </a:rPr>
              <a:pPr/>
              <a:t>40</a:t>
            </a:fld>
            <a:endParaRPr lang="en-US">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Graphics are in folders</a:t>
            </a:r>
          </a:p>
        </p:txBody>
      </p:sp>
      <p:sp>
        <p:nvSpPr>
          <p:cNvPr id="1034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087848-B5D0-4508-A73A-C3EF514206C4}" type="slidenum">
              <a:rPr lang="en-US">
                <a:latin typeface="Times New Roman" pitchFamily="18" charset="0"/>
              </a:rPr>
              <a:pPr/>
              <a:t>41</a:t>
            </a:fld>
            <a:endParaRPr lang="en-US">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54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237C78B-6892-4454-A87E-0505B70A4CAB}" type="slidenum">
              <a:rPr lang="en-US">
                <a:latin typeface="Times New Roman" pitchFamily="18" charset="0"/>
              </a:rPr>
              <a:pPr/>
              <a:t>42</a:t>
            </a:fld>
            <a:endParaRPr lang="en-US">
              <a:latin typeface="Times New Roman"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75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B7083E-0917-4CB6-88CA-72F5132F4A8D}" type="slidenum">
              <a:rPr lang="en-US">
                <a:latin typeface="Times New Roman" pitchFamily="18" charset="0"/>
              </a:rPr>
              <a:pPr/>
              <a:t>43</a:t>
            </a:fld>
            <a:endParaRPr lang="en-US">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95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8B4350-FCF8-4F52-8CE6-15B2EC55F725}" type="slidenum">
              <a:rPr lang="en-US">
                <a:latin typeface="Times New Roman" pitchFamily="18" charset="0"/>
              </a:rPr>
              <a:pPr/>
              <a:t>44</a:t>
            </a:fld>
            <a:endParaRPr lang="en-US">
              <a:latin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16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0AB42B-58CC-48C7-AB91-578D3FA0A9B6}" type="slidenum">
              <a:rPr lang="en-US">
                <a:latin typeface="Times New Roman" pitchFamily="18" charset="0"/>
              </a:rPr>
              <a:pPr/>
              <a:t>45</a:t>
            </a:fld>
            <a:endParaRPr lang="en-US">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Door prizes.  As we are working through the EduSmart Science modules implementing multiple strategies, when you have an idea on how the strategies might be implemented in a different way, write it down.  At the end of the lesson, I will ask for your suggestions and give an extra ticket to be used in the door prize drawings.  You can only win one prize, however, you get to choose the prize you want.  So, extra tickets increases your odds of being chosen first and have more to choose from.</a:t>
            </a:r>
          </a:p>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945964-4073-4301-8C7B-F7564F25D224}" type="slidenum">
              <a:rPr lang="en-US">
                <a:latin typeface="Times New Roman" pitchFamily="18" charset="0"/>
              </a:rPr>
              <a:pPr/>
              <a:t>5</a:t>
            </a:fld>
            <a:endParaRPr lang="en-US">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You’re on Todd! Add or delete as you wish. Todd, introduces EduSmart Science- what it is, how it has been designed and the basic “how to” of the program’s features.</a:t>
            </a:r>
          </a:p>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58B9AB-F022-4437-8596-4BA7A305D8A7}" type="slidenum">
              <a:rPr lang="en-US">
                <a:latin typeface="Times New Roman" pitchFamily="18" charset="0"/>
              </a:rPr>
              <a:pPr/>
              <a:t>6</a:t>
            </a:fld>
            <a:endParaRPr lang="en-US">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Pass out journals.  Pass out PowerPoints.  Justify/ explain how to use journals and the PowerPoint slide printouts. </a:t>
            </a:r>
          </a:p>
          <a:p>
            <a:pPr>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F0D5DB-DCDE-47E0-9D04-20FAFF7640C1}" type="slidenum">
              <a:rPr lang="en-US">
                <a:latin typeface="Times New Roman" pitchFamily="18" charset="0"/>
              </a:rPr>
              <a:pPr/>
              <a:t>7</a:t>
            </a:fld>
            <a:endParaRPr lang="en-US">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For those who may not understand exactly what learning styles are</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44ED3C-B9DC-45B9-8D6B-C3D0C82D920A}" type="slidenum">
              <a:rPr lang="en-US">
                <a:latin typeface="Times New Roman" pitchFamily="18" charset="0"/>
              </a:rPr>
              <a:pPr/>
              <a:t>8</a:t>
            </a:fld>
            <a:endParaRPr lang="en-US">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There are actually learning style surveys, questionnaires and inventories you can access online to help identify learning style preference. However, most are designed for adults, and not children.  Or, you can just observe the students.</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851706-2366-4A59-8D28-FEE4D4DD2D2E}" type="slidenum">
              <a:rPr lang="en-US">
                <a:latin typeface="Times New Roman" pitchFamily="18" charset="0"/>
              </a:rPr>
              <a:pPr/>
              <a:t>9</a:t>
            </a:fld>
            <a:endParaRPr lang="en-US">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gif"/><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E:\WEB\IMAGES\OBJECTS\SNEAKERS\QGO50003.GIF"/>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6162675" y="0"/>
            <a:ext cx="2981325" cy="2981325"/>
          </a:xfrm>
          <a:prstGeom prst="rect">
            <a:avLst/>
          </a:prstGeom>
          <a:noFill/>
          <a:ln w="9525">
            <a:noFill/>
            <a:miter lim="800000"/>
            <a:headEnd/>
            <a:tailEnd/>
          </a:ln>
        </p:spPr>
      </p:pic>
      <p:pic>
        <p:nvPicPr>
          <p:cNvPr id="5" name="Picture 9" descr="E:\WEB\IMAGES\OBJECTS\SNEAKERS\QGO50002.GIF"/>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0" y="0"/>
            <a:ext cx="2981325" cy="2981325"/>
          </a:xfrm>
          <a:prstGeom prst="rect">
            <a:avLst/>
          </a:prstGeom>
          <a:noFill/>
          <a:ln w="9525">
            <a:noFill/>
            <a:miter lim="800000"/>
            <a:headEnd/>
            <a:tailEnd/>
          </a:ln>
        </p:spPr>
      </p:pic>
      <p:pic>
        <p:nvPicPr>
          <p:cNvPr id="6" name="Picture 8" descr="E:\WEB\IMAGES\OBJECTS\SNEAKERS\QGO50007.GIF"/>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0" y="3876675"/>
            <a:ext cx="2981325" cy="2981325"/>
          </a:xfrm>
          <a:prstGeom prst="rect">
            <a:avLst/>
          </a:prstGeom>
          <a:noFill/>
          <a:ln w="9525">
            <a:noFill/>
            <a:miter lim="800000"/>
            <a:headEnd/>
            <a:tailEnd/>
          </a:ln>
        </p:spPr>
      </p:pic>
      <p:pic>
        <p:nvPicPr>
          <p:cNvPr id="7" name="Picture 11" descr="E:\WEB\IMAGES\OBJECTS\SNEAKERS\QGO50001.GIF"/>
          <p:cNvPicPr>
            <a:picLocks noChangeAspect="1" noChangeArrowheads="1"/>
          </p:cNvPicPr>
          <p:nvPr/>
        </p:nvPicPr>
        <p:blipFill>
          <a:blip r:embed="rId5">
            <a:clrChange>
              <a:clrFrom>
                <a:srgbClr val="FEFEFE"/>
              </a:clrFrom>
              <a:clrTo>
                <a:srgbClr val="FEFEFE">
                  <a:alpha val="0"/>
                </a:srgbClr>
              </a:clrTo>
            </a:clrChange>
          </a:blip>
          <a:srcRect/>
          <a:stretch>
            <a:fillRect/>
          </a:stretch>
        </p:blipFill>
        <p:spPr bwMode="auto">
          <a:xfrm>
            <a:off x="6162675" y="3876675"/>
            <a:ext cx="2981325" cy="2981325"/>
          </a:xfrm>
          <a:prstGeom prst="rect">
            <a:avLst/>
          </a:prstGeom>
          <a:noFill/>
          <a:ln w="9525">
            <a:noFill/>
            <a:miter lim="800000"/>
            <a:headEnd/>
            <a:tailEnd/>
          </a:ln>
        </p:spPr>
      </p:pic>
      <p:sp>
        <p:nvSpPr>
          <p:cNvPr id="3074" name="Rectangle 2"/>
          <p:cNvSpPr>
            <a:spLocks noGrp="1" noChangeArrowheads="1"/>
          </p:cNvSpPr>
          <p:nvPr>
            <p:ph type="ctrTitle"/>
          </p:nvPr>
        </p:nvSpPr>
        <p:spPr>
          <a:xfrm>
            <a:off x="2362200" y="0"/>
            <a:ext cx="4572000" cy="39624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819400" y="4343400"/>
            <a:ext cx="3352800" cy="1600200"/>
          </a:xfrm>
        </p:spPr>
        <p:txBody>
          <a:bodyPr/>
          <a:lstStyle>
            <a:lvl1pPr marL="0" indent="0" algn="ctr">
              <a:buFontTx/>
              <a:buNone/>
              <a:defRPr/>
            </a:lvl1pPr>
          </a:lstStyle>
          <a:p>
            <a:r>
              <a:rPr lang="en-US" smtClean="0"/>
              <a:t>Click to edit Master subtitle style</a:t>
            </a:r>
            <a:endParaRPr lang="en-US"/>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3E9BF637-67B2-4EE9-8883-74AF81C3D63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58B5F0-8EBD-445B-94EA-5851017C52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79781F-3D68-4724-82E6-B2200F6E47C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0B325D-7B94-44F1-9FBA-1618899DB8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424C55-6137-48DA-9ABE-40C6157FBA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84EE76-A2AE-45AB-9912-4FF7177F97E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A43E429-1420-4690-BAB9-5CAE98B20AE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861275F-2878-41FF-849F-C4E4FA1759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14CEAE7-862E-427E-B755-34BFD36B06A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A8280C-32E4-4916-BF17-997835C540F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E8B98D1-B5AB-40D8-BD67-DAE85368E2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Times New Roman"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Times New Roman"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Times New Roman" charset="0"/>
              </a:defRPr>
            </a:lvl1pPr>
          </a:lstStyle>
          <a:p>
            <a:pPr>
              <a:defRPr/>
            </a:pPr>
            <a:fld id="{5046ED72-92BF-4665-8575-A7644646DB1C}" type="slidenum">
              <a:rPr lang="en-US"/>
              <a:pPr>
                <a:defRPr/>
              </a:pPr>
              <a:t>‹#›</a:t>
            </a:fld>
            <a:endParaRPr lang="en-US"/>
          </a:p>
        </p:txBody>
      </p:sp>
      <p:pic>
        <p:nvPicPr>
          <p:cNvPr id="1031" name="Picture 7" descr="E:\WEB\IMAGES\OBJECTS\SNEAKERS\QGO50002.GIF"/>
          <p:cNvPicPr>
            <a:picLocks noChangeAspect="1" noChangeArrowheads="1"/>
          </p:cNvPicPr>
          <p:nvPr/>
        </p:nvPicPr>
        <p:blipFill>
          <a:blip r:embed="rId13">
            <a:clrChange>
              <a:clrFrom>
                <a:srgbClr val="FEFEFE"/>
              </a:clrFrom>
              <a:clrTo>
                <a:srgbClr val="FEFEFE">
                  <a:alpha val="0"/>
                </a:srgbClr>
              </a:clrTo>
            </a:clrChange>
          </a:blip>
          <a:srcRect/>
          <a:stretch>
            <a:fillRect/>
          </a:stretch>
        </p:blipFill>
        <p:spPr bwMode="auto">
          <a:xfrm>
            <a:off x="0" y="0"/>
            <a:ext cx="1524000" cy="1524000"/>
          </a:xfrm>
          <a:prstGeom prst="rect">
            <a:avLst/>
          </a:prstGeom>
          <a:noFill/>
          <a:ln w="9525">
            <a:noFill/>
            <a:miter lim="800000"/>
            <a:headEnd/>
            <a:tailEnd/>
          </a:ln>
        </p:spPr>
      </p:pic>
      <p:pic>
        <p:nvPicPr>
          <p:cNvPr id="1032" name="Picture 8" descr="E:\WEB\IMAGES\OBJECTS\SNEAKERS\QGO50007.GIF"/>
          <p:cNvPicPr>
            <a:picLocks noChangeAspect="1" noChangeArrowheads="1"/>
          </p:cNvPicPr>
          <p:nvPr/>
        </p:nvPicPr>
        <p:blipFill>
          <a:blip r:embed="rId14">
            <a:clrChange>
              <a:clrFrom>
                <a:srgbClr val="FEFEFE"/>
              </a:clrFrom>
              <a:clrTo>
                <a:srgbClr val="FEFEFE">
                  <a:alpha val="0"/>
                </a:srgbClr>
              </a:clrTo>
            </a:clrChange>
          </a:blip>
          <a:srcRect/>
          <a:stretch>
            <a:fillRect/>
          </a:stretch>
        </p:blipFill>
        <p:spPr bwMode="auto">
          <a:xfrm>
            <a:off x="0" y="5410200"/>
            <a:ext cx="1447800" cy="1447800"/>
          </a:xfrm>
          <a:prstGeom prst="rect">
            <a:avLst/>
          </a:prstGeom>
          <a:noFill/>
          <a:ln w="9525">
            <a:noFill/>
            <a:miter lim="800000"/>
            <a:headEnd/>
            <a:tailEnd/>
          </a:ln>
        </p:spPr>
      </p:pic>
      <p:pic>
        <p:nvPicPr>
          <p:cNvPr id="1033" name="Picture 9" descr="E:\WEB\IMAGES\OBJECTS\SNEAKERS\QGO50003.GIF"/>
          <p:cNvPicPr>
            <a:picLocks noChangeAspect="1" noChangeArrowheads="1"/>
          </p:cNvPicPr>
          <p:nvPr/>
        </p:nvPicPr>
        <p:blipFill>
          <a:blip r:embed="rId15">
            <a:clrChange>
              <a:clrFrom>
                <a:srgbClr val="FEFEFE"/>
              </a:clrFrom>
              <a:clrTo>
                <a:srgbClr val="FEFEFE">
                  <a:alpha val="0"/>
                </a:srgbClr>
              </a:clrTo>
            </a:clrChange>
          </a:blip>
          <a:srcRect/>
          <a:stretch>
            <a:fillRect/>
          </a:stretch>
        </p:blipFill>
        <p:spPr bwMode="auto">
          <a:xfrm>
            <a:off x="7772400" y="0"/>
            <a:ext cx="1371600" cy="1371600"/>
          </a:xfrm>
          <a:prstGeom prst="rect">
            <a:avLst/>
          </a:prstGeom>
          <a:noFill/>
          <a:ln w="9525">
            <a:noFill/>
            <a:miter lim="800000"/>
            <a:headEnd/>
            <a:tailEnd/>
          </a:ln>
        </p:spPr>
      </p:pic>
      <p:pic>
        <p:nvPicPr>
          <p:cNvPr id="1034" name="Picture 10" descr="E:\WEB\IMAGES\OBJECTS\SNEAKERS\QGO50001.GIF"/>
          <p:cNvPicPr>
            <a:picLocks noChangeAspect="1" noChangeArrowheads="1"/>
          </p:cNvPicPr>
          <p:nvPr/>
        </p:nvPicPr>
        <p:blipFill>
          <a:blip r:embed="rId16">
            <a:clrChange>
              <a:clrFrom>
                <a:srgbClr val="FEFEFE"/>
              </a:clrFrom>
              <a:clrTo>
                <a:srgbClr val="FEFEFE">
                  <a:alpha val="0"/>
                </a:srgbClr>
              </a:clrTo>
            </a:clrChange>
          </a:blip>
          <a:srcRect/>
          <a:stretch>
            <a:fillRect/>
          </a:stretch>
        </p:blipFill>
        <p:spPr bwMode="auto">
          <a:xfrm>
            <a:off x="7772400" y="5486400"/>
            <a:ext cx="1371600" cy="1371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000066"/>
          </a:solidFill>
          <a:latin typeface="+mj-lt"/>
          <a:ea typeface="+mj-ea"/>
          <a:cs typeface="+mj-cs"/>
        </a:defRPr>
      </a:lvl1pPr>
      <a:lvl2pPr algn="ctr" rtl="0" fontAlgn="base">
        <a:spcBef>
          <a:spcPct val="0"/>
        </a:spcBef>
        <a:spcAft>
          <a:spcPct val="0"/>
        </a:spcAft>
        <a:defRPr sz="4400">
          <a:solidFill>
            <a:srgbClr val="000066"/>
          </a:solidFill>
          <a:latin typeface="Times New Roman" charset="0"/>
        </a:defRPr>
      </a:lvl2pPr>
      <a:lvl3pPr algn="ctr" rtl="0" fontAlgn="base">
        <a:spcBef>
          <a:spcPct val="0"/>
        </a:spcBef>
        <a:spcAft>
          <a:spcPct val="0"/>
        </a:spcAft>
        <a:defRPr sz="4400">
          <a:solidFill>
            <a:srgbClr val="000066"/>
          </a:solidFill>
          <a:latin typeface="Times New Roman" charset="0"/>
        </a:defRPr>
      </a:lvl3pPr>
      <a:lvl4pPr algn="ctr" rtl="0" fontAlgn="base">
        <a:spcBef>
          <a:spcPct val="0"/>
        </a:spcBef>
        <a:spcAft>
          <a:spcPct val="0"/>
        </a:spcAft>
        <a:defRPr sz="4400">
          <a:solidFill>
            <a:srgbClr val="000066"/>
          </a:solidFill>
          <a:latin typeface="Times New Roman" charset="0"/>
        </a:defRPr>
      </a:lvl4pPr>
      <a:lvl5pPr algn="ctr" rtl="0" fontAlgn="base">
        <a:spcBef>
          <a:spcPct val="0"/>
        </a:spcBef>
        <a:spcAft>
          <a:spcPct val="0"/>
        </a:spcAft>
        <a:defRPr sz="4400">
          <a:solidFill>
            <a:srgbClr val="000066"/>
          </a:solidFill>
          <a:latin typeface="Times New Roman" charset="0"/>
        </a:defRPr>
      </a:lvl5pPr>
      <a:lvl6pPr marL="457200" algn="ctr" rtl="0" eaLnBrk="1" fontAlgn="base" hangingPunct="1">
        <a:spcBef>
          <a:spcPct val="0"/>
        </a:spcBef>
        <a:spcAft>
          <a:spcPct val="0"/>
        </a:spcAft>
        <a:defRPr sz="4400">
          <a:solidFill>
            <a:srgbClr val="000066"/>
          </a:solidFill>
          <a:latin typeface="Times New Roman" charset="0"/>
        </a:defRPr>
      </a:lvl6pPr>
      <a:lvl7pPr marL="914400" algn="ctr" rtl="0" eaLnBrk="1" fontAlgn="base" hangingPunct="1">
        <a:spcBef>
          <a:spcPct val="0"/>
        </a:spcBef>
        <a:spcAft>
          <a:spcPct val="0"/>
        </a:spcAft>
        <a:defRPr sz="4400">
          <a:solidFill>
            <a:srgbClr val="000066"/>
          </a:solidFill>
          <a:latin typeface="Times New Roman" charset="0"/>
        </a:defRPr>
      </a:lvl7pPr>
      <a:lvl8pPr marL="1371600" algn="ctr" rtl="0" eaLnBrk="1" fontAlgn="base" hangingPunct="1">
        <a:spcBef>
          <a:spcPct val="0"/>
        </a:spcBef>
        <a:spcAft>
          <a:spcPct val="0"/>
        </a:spcAft>
        <a:defRPr sz="4400">
          <a:solidFill>
            <a:srgbClr val="000066"/>
          </a:solidFill>
          <a:latin typeface="Times New Roman" charset="0"/>
        </a:defRPr>
      </a:lvl8pPr>
      <a:lvl9pPr marL="1828800" algn="ctr" rtl="0" eaLnBrk="1" fontAlgn="base" hangingPunct="1">
        <a:spcBef>
          <a:spcPct val="0"/>
        </a:spcBef>
        <a:spcAft>
          <a:spcPct val="0"/>
        </a:spcAft>
        <a:defRPr sz="4400">
          <a:solidFill>
            <a:srgbClr val="000066"/>
          </a:solidFill>
          <a:latin typeface="Times New Roman" charset="0"/>
        </a:defRPr>
      </a:lvl9pPr>
    </p:titleStyle>
    <p:bodyStyle>
      <a:lvl1pPr marL="342900" indent="-342900" algn="l" rtl="0" fontAlgn="base">
        <a:spcBef>
          <a:spcPct val="20000"/>
        </a:spcBef>
        <a:spcAft>
          <a:spcPct val="0"/>
        </a:spcAft>
        <a:buChar char="•"/>
        <a:defRPr sz="3200">
          <a:solidFill>
            <a:srgbClr val="000066"/>
          </a:solidFill>
          <a:latin typeface="+mn-lt"/>
          <a:ea typeface="+mn-ea"/>
          <a:cs typeface="+mn-cs"/>
        </a:defRPr>
      </a:lvl1pPr>
      <a:lvl2pPr marL="742950" indent="-285750" algn="l" rtl="0" fontAlgn="base">
        <a:spcBef>
          <a:spcPct val="20000"/>
        </a:spcBef>
        <a:spcAft>
          <a:spcPct val="0"/>
        </a:spcAft>
        <a:buChar char="–"/>
        <a:defRPr sz="2800">
          <a:solidFill>
            <a:srgbClr val="000066"/>
          </a:solidFill>
          <a:latin typeface="+mn-lt"/>
        </a:defRPr>
      </a:lvl2pPr>
      <a:lvl3pPr marL="1143000" indent="-228600" algn="l" rtl="0" fontAlgn="base">
        <a:spcBef>
          <a:spcPct val="20000"/>
        </a:spcBef>
        <a:spcAft>
          <a:spcPct val="0"/>
        </a:spcAft>
        <a:buChar char="•"/>
        <a:defRPr sz="2400">
          <a:solidFill>
            <a:srgbClr val="000066"/>
          </a:solidFill>
          <a:latin typeface="+mn-lt"/>
        </a:defRPr>
      </a:lvl3pPr>
      <a:lvl4pPr marL="1600200" indent="-228600" algn="l" rtl="0" fontAlgn="base">
        <a:spcBef>
          <a:spcPct val="20000"/>
        </a:spcBef>
        <a:spcAft>
          <a:spcPct val="0"/>
        </a:spcAft>
        <a:buChar char="–"/>
        <a:defRPr sz="2000">
          <a:solidFill>
            <a:srgbClr val="000066"/>
          </a:solidFill>
          <a:latin typeface="+mn-lt"/>
        </a:defRPr>
      </a:lvl4pPr>
      <a:lvl5pPr marL="2057400" indent="-228600" algn="l" rtl="0" fontAlgn="base">
        <a:spcBef>
          <a:spcPct val="20000"/>
        </a:spcBef>
        <a:spcAft>
          <a:spcPct val="0"/>
        </a:spcAft>
        <a:buChar char="»"/>
        <a:defRPr sz="2000">
          <a:solidFill>
            <a:srgbClr val="000066"/>
          </a:solidFill>
          <a:latin typeface="+mn-lt"/>
        </a:defRPr>
      </a:lvl5pPr>
      <a:lvl6pPr marL="2514600" indent="-228600" algn="l" rtl="0" eaLnBrk="1" fontAlgn="base" hangingPunct="1">
        <a:spcBef>
          <a:spcPct val="20000"/>
        </a:spcBef>
        <a:spcAft>
          <a:spcPct val="0"/>
        </a:spcAft>
        <a:buChar char="»"/>
        <a:defRPr sz="2000">
          <a:solidFill>
            <a:srgbClr val="000066"/>
          </a:solidFill>
          <a:latin typeface="+mn-lt"/>
        </a:defRPr>
      </a:lvl6pPr>
      <a:lvl7pPr marL="2971800" indent="-228600" algn="l" rtl="0" eaLnBrk="1" fontAlgn="base" hangingPunct="1">
        <a:spcBef>
          <a:spcPct val="20000"/>
        </a:spcBef>
        <a:spcAft>
          <a:spcPct val="0"/>
        </a:spcAft>
        <a:buChar char="»"/>
        <a:defRPr sz="2000">
          <a:solidFill>
            <a:srgbClr val="000066"/>
          </a:solidFill>
          <a:latin typeface="+mn-lt"/>
        </a:defRPr>
      </a:lvl7pPr>
      <a:lvl8pPr marL="3429000" indent="-228600" algn="l" rtl="0" eaLnBrk="1" fontAlgn="base" hangingPunct="1">
        <a:spcBef>
          <a:spcPct val="20000"/>
        </a:spcBef>
        <a:spcAft>
          <a:spcPct val="0"/>
        </a:spcAft>
        <a:buChar char="»"/>
        <a:defRPr sz="2000">
          <a:solidFill>
            <a:srgbClr val="000066"/>
          </a:solidFill>
          <a:latin typeface="+mn-lt"/>
        </a:defRPr>
      </a:lvl8pPr>
      <a:lvl9pPr marL="3886200" indent="-228600" algn="l" rtl="0" eaLnBrk="1" fontAlgn="base" hangingPunct="1">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PowerPoint_Slide11.sld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http://www.clker.com/cliparts/1/9/2/7/11949863812083197663moon-full.svg.med.png" TargetMode="External"/><Relationship Id="rId3" Type="http://schemas.openxmlformats.org/officeDocument/2006/relationships/hyperlink" Target="http://www.clker.com/clipart-2172.html" TargetMode="External"/><Relationship Id="rId7"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hyperlink" Target="http://www.clker.com/clipart-4180.html" TargetMode="External"/><Relationship Id="rId5" Type="http://schemas.openxmlformats.org/officeDocument/2006/relationships/image" Target="http://www.clker.com/cliparts/5/9/c/2/1194984395619889880earth_globe_dan_gerhrads_01.svg.med.png" TargetMode="Externa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jc-schools.net/tutorials/vocab/strategies.html"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http://members.cox.net/pvsciteach/foldinst.pdf" TargetMode="External"/><Relationship Id="rId4" Type="http://schemas.openxmlformats.org/officeDocument/2006/relationships/hyperlink" Target="http://www.eduplace.com/graphicorganizer/pdf/cluster_web3.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66800" y="609600"/>
            <a:ext cx="6858000" cy="5943600"/>
          </a:xfrm>
        </p:spPr>
        <p:txBody>
          <a:bodyPr/>
          <a:lstStyle/>
          <a:p>
            <a:pPr>
              <a:defRPr/>
            </a:pPr>
            <a:r>
              <a:rPr lang="en-US" sz="3600" b="1" dirty="0" smtClean="0">
                <a:solidFill>
                  <a:srgbClr val="00B050"/>
                </a:solidFill>
                <a:effectLst>
                  <a:outerShdw blurRad="38100" dist="38100" dir="2700000" algn="tl">
                    <a:srgbClr val="000000">
                      <a:alpha val="43137"/>
                    </a:srgbClr>
                  </a:outerShdw>
                </a:effectLst>
                <a:latin typeface="Arial" pitchFamily="34" charset="0"/>
                <a:cs typeface="Arial" pitchFamily="34" charset="0"/>
              </a:rPr>
              <a:t>Effectively Differentiate Instruction for </a:t>
            </a:r>
            <a:br>
              <a:rPr lang="en-US" sz="3600" b="1" dirty="0" smtClean="0">
                <a:solidFill>
                  <a:srgbClr val="00B050"/>
                </a:solidFill>
                <a:effectLst>
                  <a:outerShdw blurRad="38100" dist="38100" dir="2700000" algn="tl">
                    <a:srgbClr val="000000">
                      <a:alpha val="43137"/>
                    </a:srgbClr>
                  </a:outerShdw>
                </a:effectLst>
                <a:latin typeface="Arial" pitchFamily="34" charset="0"/>
                <a:cs typeface="Arial" pitchFamily="34" charset="0"/>
              </a:rPr>
            </a:br>
            <a:r>
              <a:rPr lang="en-US" sz="3600" b="1" dirty="0" smtClean="0">
                <a:solidFill>
                  <a:srgbClr val="00B050"/>
                </a:solidFill>
                <a:effectLst>
                  <a:outerShdw blurRad="38100" dist="38100" dir="2700000" algn="tl">
                    <a:srgbClr val="000000">
                      <a:alpha val="43137"/>
                    </a:srgbClr>
                  </a:outerShdw>
                </a:effectLst>
                <a:latin typeface="Arial" pitchFamily="34" charset="0"/>
                <a:cs typeface="Arial" pitchFamily="34" charset="0"/>
              </a:rPr>
              <a:t>All Learning Styles with EduSmart Science</a:t>
            </a:r>
            <a:endParaRPr lang="en-US" sz="3600" b="1" dirty="0">
              <a:solidFill>
                <a:srgbClr val="00B05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772400" cy="1143000"/>
          </a:xfrm>
        </p:spPr>
        <p:txBody>
          <a:bodyPr/>
          <a:lstStyle/>
          <a:p>
            <a:pPr>
              <a:defRPr/>
            </a:pPr>
            <a:r>
              <a:rPr lang="en-US" sz="3200" b="1" u="sng"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Characteristics of Predominantly Visual Learners</a:t>
            </a:r>
            <a:endParaRPr lang="en-US" sz="3200" b="1" u="sng"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32770" name="Content Placeholder 2"/>
          <p:cNvSpPr>
            <a:spLocks noGrp="1"/>
          </p:cNvSpPr>
          <p:nvPr>
            <p:ph idx="1"/>
          </p:nvPr>
        </p:nvSpPr>
        <p:spPr>
          <a:xfrm>
            <a:off x="1447800" y="1752600"/>
            <a:ext cx="8077200" cy="4114800"/>
          </a:xfrm>
        </p:spPr>
        <p:txBody>
          <a:bodyPr/>
          <a:lstStyle/>
          <a:p>
            <a:pPr>
              <a:buFont typeface="Wingdings" pitchFamily="2" charset="2"/>
              <a:buChar char="q"/>
            </a:pPr>
            <a:r>
              <a:rPr lang="en-US" sz="2400" b="1" smtClean="0">
                <a:solidFill>
                  <a:srgbClr val="C00000"/>
                </a:solidFill>
              </a:rPr>
              <a:t>  </a:t>
            </a:r>
            <a:r>
              <a:rPr lang="en-US" sz="2400" smtClean="0">
                <a:solidFill>
                  <a:srgbClr val="C00000"/>
                </a:solidFill>
                <a:latin typeface="Arial" charset="0"/>
                <a:cs typeface="Arial" charset="0"/>
              </a:rPr>
              <a:t>learn best by seeing information and can recall  	visual details</a:t>
            </a:r>
          </a:p>
          <a:p>
            <a:pPr>
              <a:buFont typeface="Wingdings" pitchFamily="2" charset="2"/>
              <a:buChar char="q"/>
            </a:pPr>
            <a:r>
              <a:rPr lang="en-US" sz="2400" smtClean="0">
                <a:solidFill>
                  <a:srgbClr val="C00000"/>
                </a:solidFill>
                <a:latin typeface="Arial" charset="0"/>
                <a:cs typeface="Arial" charset="0"/>
              </a:rPr>
              <a:t>  remember information presented in pictures,  	charts, graphs, diagrams, movies, and 	demonstrations</a:t>
            </a:r>
          </a:p>
          <a:p>
            <a:pPr>
              <a:buFont typeface="Wingdings" pitchFamily="2" charset="2"/>
              <a:buChar char="q"/>
            </a:pPr>
            <a:r>
              <a:rPr lang="en-US" sz="2400" smtClean="0">
                <a:solidFill>
                  <a:srgbClr val="C00000"/>
                </a:solidFill>
                <a:latin typeface="Arial" charset="0"/>
                <a:cs typeface="Arial" charset="0"/>
              </a:rPr>
              <a:t>  visualize while they are reading and writing</a:t>
            </a:r>
            <a:r>
              <a:rPr lang="en-US" sz="2400" smtClean="0">
                <a:solidFill>
                  <a:srgbClr val="C00000"/>
                </a:solidFill>
              </a:rPr>
              <a:t> </a:t>
            </a:r>
            <a:endParaRPr lang="en-US" sz="2400" smtClean="0">
              <a:solidFill>
                <a:srgbClr val="C00000"/>
              </a:solidFill>
              <a:latin typeface="Arial" charset="0"/>
              <a:cs typeface="Arial" charset="0"/>
            </a:endParaRPr>
          </a:p>
          <a:p>
            <a:pPr>
              <a:buFont typeface="Wingdings" pitchFamily="2" charset="2"/>
              <a:buChar char="q"/>
            </a:pPr>
            <a:r>
              <a:rPr lang="en-US" sz="2400" smtClean="0">
                <a:solidFill>
                  <a:srgbClr val="C00000"/>
                </a:solidFill>
                <a:latin typeface="Arial" charset="0"/>
                <a:cs typeface="Arial" charset="0"/>
              </a:rPr>
              <a:t>  doodle and have difficulty following lectures </a:t>
            </a:r>
          </a:p>
          <a:p>
            <a:pPr>
              <a:buFontTx/>
              <a:buNone/>
            </a:pPr>
            <a:r>
              <a:rPr lang="en-US" sz="2400" smtClean="0">
                <a:solidFill>
                  <a:srgbClr val="C00000"/>
                </a:solidFill>
                <a:latin typeface="Arial" charset="0"/>
                <a:cs typeface="Arial" charset="0"/>
              </a:rPr>
              <a:t>		and oral instructions   </a:t>
            </a:r>
          </a:p>
          <a:p>
            <a:pPr>
              <a:buFont typeface="Wingdings" pitchFamily="2" charset="2"/>
              <a:buChar char="q"/>
            </a:pPr>
            <a:r>
              <a:rPr lang="en-US" sz="2400" smtClean="0">
                <a:solidFill>
                  <a:srgbClr val="C00000"/>
                </a:solidFill>
                <a:latin typeface="Arial" charset="0"/>
                <a:cs typeface="Arial" charset="0"/>
              </a:rPr>
              <a:t>  can remember faces but have difficulty 	remembering names</a:t>
            </a:r>
          </a:p>
          <a:p>
            <a:pPr>
              <a:buFont typeface="Wingdings" pitchFamily="2" charset="2"/>
              <a:buChar char="q"/>
            </a:pPr>
            <a:r>
              <a:rPr lang="en-US" sz="2400" smtClean="0">
                <a:solidFill>
                  <a:srgbClr val="C00000"/>
                </a:solidFill>
                <a:latin typeface="Arial" charset="0"/>
                <a:cs typeface="Arial" charset="0"/>
              </a:rPr>
              <a:t>  prefer to read silently</a:t>
            </a:r>
          </a:p>
          <a:p>
            <a:pPr>
              <a:buFont typeface="Wingdings" pitchFamily="2" charset="2"/>
              <a:buChar char="q"/>
            </a:pPr>
            <a:r>
              <a:rPr lang="en-US" sz="2400" smtClean="0">
                <a:solidFill>
                  <a:srgbClr val="C00000"/>
                </a:solidFill>
                <a:latin typeface="Arial" charset="0"/>
                <a:cs typeface="Arial" charset="0"/>
              </a:rPr>
              <a:t>  like to write down instructions</a:t>
            </a:r>
            <a:endParaRPr lang="en-US" sz="2000" smtClean="0">
              <a:solidFill>
                <a:srgbClr val="C00000"/>
              </a:solidFill>
            </a:endParaRPr>
          </a:p>
        </p:txBody>
      </p:sp>
      <p:pic>
        <p:nvPicPr>
          <p:cNvPr id="32771" name="Picture 2" descr="C:\Users\dockensf\AppData\Local\Microsoft\Windows\Temporary Internet Files\Content.IE5\S9RIFP0Y\MCHM00051_0000[1].wmf"/>
          <p:cNvPicPr>
            <a:picLocks noChangeAspect="1" noChangeArrowheads="1"/>
          </p:cNvPicPr>
          <p:nvPr/>
        </p:nvPicPr>
        <p:blipFill>
          <a:blip r:embed="rId3"/>
          <a:srcRect/>
          <a:stretch>
            <a:fillRect/>
          </a:stretch>
        </p:blipFill>
        <p:spPr bwMode="auto">
          <a:xfrm>
            <a:off x="6553200" y="990600"/>
            <a:ext cx="9493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1"/>
          </p:nvPr>
        </p:nvSpPr>
        <p:spPr>
          <a:xfrm>
            <a:off x="1295400" y="2133600"/>
            <a:ext cx="7543800" cy="4114800"/>
          </a:xfrm>
        </p:spPr>
        <p:txBody>
          <a:bodyPr/>
          <a:lstStyle/>
          <a:p>
            <a:pPr>
              <a:buFont typeface="Wingdings" pitchFamily="2" charset="2"/>
              <a:buChar char="q"/>
            </a:pPr>
            <a:r>
              <a:rPr lang="en-US" sz="2400" smtClean="0">
                <a:latin typeface="Arial" charset="0"/>
                <a:cs typeface="Arial" charset="0"/>
              </a:rPr>
              <a:t>   learn better by listening to explanations than by 	reading about them</a:t>
            </a:r>
          </a:p>
          <a:p>
            <a:pPr>
              <a:buFont typeface="Wingdings" pitchFamily="2" charset="2"/>
              <a:buChar char="q"/>
            </a:pPr>
            <a:r>
              <a:rPr lang="en-US" sz="2400" smtClean="0">
                <a:latin typeface="Arial" charset="0"/>
                <a:cs typeface="Arial" charset="0"/>
              </a:rPr>
              <a:t>   follow spoken directions well, but have trouble 	following written directions</a:t>
            </a:r>
          </a:p>
          <a:p>
            <a:pPr>
              <a:buFont typeface="Wingdings" pitchFamily="2" charset="2"/>
              <a:buChar char="q"/>
            </a:pPr>
            <a:r>
              <a:rPr lang="en-US" sz="2400" smtClean="0">
                <a:latin typeface="Arial" charset="0"/>
                <a:cs typeface="Arial" charset="0"/>
              </a:rPr>
              <a:t>   read slowly and prefer to read out loud </a:t>
            </a:r>
          </a:p>
          <a:p>
            <a:pPr>
              <a:buFont typeface="Wingdings" pitchFamily="2" charset="2"/>
              <a:buChar char="q"/>
            </a:pPr>
            <a:r>
              <a:rPr lang="en-US" sz="2400" smtClean="0">
                <a:latin typeface="Arial" charset="0"/>
                <a:cs typeface="Arial" charset="0"/>
              </a:rPr>
              <a:t>   enjoy oral discussions, working in groups</a:t>
            </a:r>
            <a:r>
              <a:rPr lang="en-US" sz="2000" smtClean="0">
                <a:latin typeface="Arial" charset="0"/>
                <a:cs typeface="Arial" charset="0"/>
              </a:rPr>
              <a:t> </a:t>
            </a:r>
            <a:r>
              <a:rPr lang="en-US" sz="2400" smtClean="0">
                <a:latin typeface="Arial" charset="0"/>
                <a:cs typeface="Arial" charset="0"/>
              </a:rPr>
              <a:t> and    	giving 	oral reports</a:t>
            </a:r>
          </a:p>
          <a:p>
            <a:pPr>
              <a:buFont typeface="Wingdings" pitchFamily="2" charset="2"/>
              <a:buChar char="q"/>
            </a:pPr>
            <a:r>
              <a:rPr lang="en-US" sz="2400" smtClean="0">
                <a:latin typeface="Arial" charset="0"/>
                <a:cs typeface="Arial" charset="0"/>
              </a:rPr>
              <a:t>   are good at explaining</a:t>
            </a:r>
            <a:r>
              <a:rPr lang="en-US" sz="2000" smtClean="0">
                <a:latin typeface="Arial" charset="0"/>
                <a:cs typeface="Arial" charset="0"/>
              </a:rPr>
              <a:t> </a:t>
            </a:r>
            <a:endParaRPr lang="en-US" sz="2400" smtClean="0">
              <a:latin typeface="Arial" charset="0"/>
              <a:cs typeface="Arial" charset="0"/>
            </a:endParaRPr>
          </a:p>
          <a:p>
            <a:pPr>
              <a:buFont typeface="Wingdings" pitchFamily="2" charset="2"/>
              <a:buChar char="q"/>
            </a:pPr>
            <a:r>
              <a:rPr lang="en-US" sz="2400" smtClean="0">
                <a:latin typeface="Arial" charset="0"/>
                <a:cs typeface="Arial" charset="0"/>
              </a:rPr>
              <a:t>   talk to themselves while learning something new</a:t>
            </a:r>
          </a:p>
          <a:p>
            <a:pPr>
              <a:buFont typeface="Wingdings" pitchFamily="2" charset="2"/>
              <a:buChar char="q"/>
            </a:pPr>
            <a:r>
              <a:rPr lang="en-US" sz="2400" smtClean="0">
                <a:latin typeface="Arial" charset="0"/>
                <a:cs typeface="Arial" charset="0"/>
              </a:rPr>
              <a:t>   need to have things explained orally</a:t>
            </a:r>
          </a:p>
          <a:p>
            <a:pPr>
              <a:buFont typeface="Wingdings" pitchFamily="2" charset="2"/>
              <a:buChar char="q"/>
            </a:pPr>
            <a:r>
              <a:rPr lang="en-US" sz="2400" smtClean="0">
                <a:latin typeface="Arial" charset="0"/>
                <a:cs typeface="Arial" charset="0"/>
              </a:rPr>
              <a:t>   can’t keep quiet for long periods of time</a:t>
            </a:r>
          </a:p>
          <a:p>
            <a:pPr>
              <a:buFontTx/>
              <a:buNone/>
            </a:pPr>
            <a:endParaRPr lang="en-US" smtClean="0"/>
          </a:p>
        </p:txBody>
      </p:sp>
      <p:sp>
        <p:nvSpPr>
          <p:cNvPr id="4" name="Title 1"/>
          <p:cNvSpPr>
            <a:spLocks noGrp="1"/>
          </p:cNvSpPr>
          <p:nvPr>
            <p:ph type="title"/>
          </p:nvPr>
        </p:nvSpPr>
        <p:spPr/>
        <p:txBody>
          <a:bodyPr/>
          <a:lstStyle/>
          <a:p>
            <a:pPr>
              <a:defRPr/>
            </a:pPr>
            <a:r>
              <a:rPr lang="en-US" sz="3200" b="1" u="sng" dirty="0" smtClean="0">
                <a:solidFill>
                  <a:schemeClr val="accent6"/>
                </a:solidFill>
                <a:effectLst>
                  <a:outerShdw blurRad="38100" dist="38100" dir="2700000" algn="tl">
                    <a:srgbClr val="000000">
                      <a:alpha val="43137"/>
                    </a:srgbClr>
                  </a:outerShdw>
                </a:effectLst>
                <a:latin typeface="Arial" pitchFamily="34" charset="0"/>
                <a:cs typeface="Arial" pitchFamily="34" charset="0"/>
              </a:rPr>
              <a:t>Characteristics of Predominantly Auditory </a:t>
            </a:r>
            <a:r>
              <a:rPr lang="en-US" sz="2800" b="1" u="sng" dirty="0" smtClean="0">
                <a:solidFill>
                  <a:schemeClr val="accent6"/>
                </a:solidFill>
                <a:effectLst>
                  <a:outerShdw blurRad="38100" dist="38100" dir="2700000" algn="tl">
                    <a:srgbClr val="000000">
                      <a:alpha val="43137"/>
                    </a:srgbClr>
                  </a:outerShdw>
                </a:effectLst>
                <a:latin typeface="Arial" pitchFamily="34" charset="0"/>
                <a:cs typeface="Arial" pitchFamily="34" charset="0"/>
              </a:rPr>
              <a:t>Learners</a:t>
            </a:r>
            <a:endParaRPr lang="en-US" sz="2800" b="1" u="sng" dirty="0">
              <a:solidFill>
                <a:schemeClr val="accent6"/>
              </a:solidFill>
              <a:effectLst>
                <a:outerShdw blurRad="38100" dist="38100" dir="2700000" algn="tl">
                  <a:srgbClr val="000000">
                    <a:alpha val="43137"/>
                  </a:srgbClr>
                </a:outerShdw>
              </a:effectLst>
              <a:latin typeface="Arial" pitchFamily="34" charset="0"/>
              <a:cs typeface="Arial" pitchFamily="34" charset="0"/>
            </a:endParaRPr>
          </a:p>
        </p:txBody>
      </p:sp>
      <p:pic>
        <p:nvPicPr>
          <p:cNvPr id="34819" name="Picture 3"/>
          <p:cNvPicPr>
            <a:picLocks noChangeAspect="1" noChangeArrowheads="1"/>
          </p:cNvPicPr>
          <p:nvPr/>
        </p:nvPicPr>
        <p:blipFill>
          <a:blip r:embed="rId3"/>
          <a:srcRect/>
          <a:stretch>
            <a:fillRect/>
          </a:stretch>
        </p:blipFill>
        <p:spPr bwMode="auto">
          <a:xfrm>
            <a:off x="6789738" y="1193800"/>
            <a:ext cx="636587" cy="95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81000" y="381000"/>
            <a:ext cx="7772400" cy="1143000"/>
          </a:xfrm>
          <a:prstGeom prst="rect">
            <a:avLst/>
          </a:prstGeom>
          <a:noFill/>
          <a:ln w="9525">
            <a:noFill/>
            <a:miter lim="800000"/>
            <a:headEnd/>
            <a:tailEnd/>
          </a:ln>
          <a:effectLst/>
        </p:spPr>
        <p:txBody>
          <a:bodyPr anchor="ctr"/>
          <a:lstStyle/>
          <a:p>
            <a:pPr algn="ctr">
              <a:defRPr/>
            </a:pPr>
            <a:r>
              <a:rPr lang="en-US" sz="3200" b="1" u="sng" kern="0" dirty="0">
                <a:solidFill>
                  <a:srgbClr val="FC8004"/>
                </a:solidFill>
                <a:effectLst>
                  <a:outerShdw blurRad="38100" dist="38100" dir="2700000" algn="tl">
                    <a:srgbClr val="000000">
                      <a:alpha val="43137"/>
                    </a:srgbClr>
                  </a:outerShdw>
                </a:effectLst>
                <a:latin typeface="Arial" pitchFamily="34" charset="0"/>
                <a:ea typeface="+mj-ea"/>
                <a:cs typeface="Arial" pitchFamily="34" charset="0"/>
              </a:rPr>
              <a:t>Characteristics</a:t>
            </a:r>
            <a:r>
              <a:rPr lang="en-US" sz="3600" b="1" u="sng" kern="0" dirty="0">
                <a:solidFill>
                  <a:srgbClr val="FC8004"/>
                </a:solidFill>
                <a:effectLst>
                  <a:outerShdw blurRad="38100" dist="38100" dir="2700000" algn="tl">
                    <a:srgbClr val="000000">
                      <a:alpha val="43137"/>
                    </a:srgbClr>
                  </a:outerShdw>
                </a:effectLst>
                <a:latin typeface="Arial" pitchFamily="34" charset="0"/>
                <a:ea typeface="+mj-ea"/>
                <a:cs typeface="Arial" pitchFamily="34" charset="0"/>
              </a:rPr>
              <a:t> of Tactile/ Kinesthetic Learners</a:t>
            </a:r>
          </a:p>
        </p:txBody>
      </p:sp>
      <p:sp>
        <p:nvSpPr>
          <p:cNvPr id="36866" name="Content Placeholder 2"/>
          <p:cNvSpPr>
            <a:spLocks noGrp="1"/>
          </p:cNvSpPr>
          <p:nvPr>
            <p:ph idx="1"/>
          </p:nvPr>
        </p:nvSpPr>
        <p:spPr>
          <a:xfrm>
            <a:off x="1447800" y="2209800"/>
            <a:ext cx="7924800" cy="4114800"/>
          </a:xfrm>
        </p:spPr>
        <p:txBody>
          <a:bodyPr/>
          <a:lstStyle/>
          <a:p>
            <a:pPr>
              <a:buFont typeface="Wingdings" pitchFamily="2" charset="2"/>
              <a:buChar char="q"/>
            </a:pPr>
            <a:r>
              <a:rPr lang="en-US" sz="2400" smtClean="0">
                <a:solidFill>
                  <a:srgbClr val="FC8004"/>
                </a:solidFill>
                <a:latin typeface="Arial" charset="0"/>
                <a:cs typeface="Arial" charset="0"/>
              </a:rPr>
              <a:t>   process information best through “hands on” 	experiences and whole body movements</a:t>
            </a:r>
          </a:p>
          <a:p>
            <a:pPr>
              <a:buFont typeface="Wingdings" pitchFamily="2" charset="2"/>
              <a:buChar char="q"/>
            </a:pPr>
            <a:r>
              <a:rPr lang="en-US" sz="2400" smtClean="0">
                <a:solidFill>
                  <a:srgbClr val="FC8004"/>
                </a:solidFill>
                <a:latin typeface="Arial" charset="0"/>
                <a:cs typeface="Arial" charset="0"/>
              </a:rPr>
              <a:t>   like science labs, role playing and building models</a:t>
            </a:r>
          </a:p>
          <a:p>
            <a:pPr>
              <a:buFont typeface="Wingdings" pitchFamily="2" charset="2"/>
              <a:buChar char="q"/>
            </a:pPr>
            <a:r>
              <a:rPr lang="en-US" sz="2400" smtClean="0">
                <a:solidFill>
                  <a:srgbClr val="FC8004"/>
                </a:solidFill>
                <a:latin typeface="Arial" charset="0"/>
                <a:cs typeface="Arial" charset="0"/>
              </a:rPr>
              <a:t>   have trouble sitting still, but writing things down 	makes learning easier</a:t>
            </a:r>
          </a:p>
          <a:p>
            <a:pPr>
              <a:buFont typeface="Wingdings" pitchFamily="2" charset="2"/>
              <a:buChar char="q"/>
            </a:pPr>
            <a:r>
              <a:rPr lang="en-US" sz="2400" smtClean="0">
                <a:solidFill>
                  <a:srgbClr val="FC8004"/>
                </a:solidFill>
                <a:latin typeface="Arial" charset="0"/>
                <a:cs typeface="Arial" charset="0"/>
              </a:rPr>
              <a:t>   like adventure books and movies </a:t>
            </a:r>
          </a:p>
          <a:p>
            <a:pPr>
              <a:buFont typeface="Wingdings" pitchFamily="2" charset="2"/>
              <a:buChar char="q"/>
            </a:pPr>
            <a:r>
              <a:rPr lang="en-US" sz="2400" smtClean="0">
                <a:solidFill>
                  <a:srgbClr val="FC8004"/>
                </a:solidFill>
                <a:latin typeface="Arial" charset="0"/>
                <a:cs typeface="Arial" charset="0"/>
              </a:rPr>
              <a:t>   like to move around while listening or talking</a:t>
            </a:r>
          </a:p>
          <a:p>
            <a:pPr>
              <a:buFont typeface="Wingdings" pitchFamily="2" charset="2"/>
              <a:buChar char="q"/>
            </a:pPr>
            <a:r>
              <a:rPr lang="en-US" sz="2400" smtClean="0">
                <a:solidFill>
                  <a:srgbClr val="FC8004"/>
                </a:solidFill>
                <a:latin typeface="Arial" charset="0"/>
                <a:cs typeface="Arial" charset="0"/>
              </a:rPr>
              <a:t>   talk with their hands</a:t>
            </a:r>
          </a:p>
          <a:p>
            <a:pPr>
              <a:buFont typeface="Wingdings" pitchFamily="2" charset="2"/>
              <a:buChar char="q"/>
            </a:pPr>
            <a:r>
              <a:rPr lang="en-US" sz="2400" smtClean="0">
                <a:solidFill>
                  <a:srgbClr val="FC8004"/>
                </a:solidFill>
                <a:latin typeface="Arial" charset="0"/>
                <a:cs typeface="Arial" charset="0"/>
              </a:rPr>
              <a:t>   remember by recalling who did what </a:t>
            </a:r>
          </a:p>
          <a:p>
            <a:pPr>
              <a:spcBef>
                <a:spcPct val="0"/>
              </a:spcBef>
              <a:buFont typeface="Wingdings" pitchFamily="2" charset="2"/>
              <a:buChar char="q"/>
            </a:pPr>
            <a:r>
              <a:rPr lang="en-US" sz="2400" smtClean="0">
                <a:solidFill>
                  <a:srgbClr val="FC8004"/>
                </a:solidFill>
                <a:latin typeface="Arial" charset="0"/>
                <a:cs typeface="Arial" charset="0"/>
              </a:rPr>
              <a:t>   like to touch things in order to learn</a:t>
            </a:r>
          </a:p>
          <a:p>
            <a:pPr>
              <a:spcBef>
                <a:spcPct val="0"/>
              </a:spcBef>
              <a:buFontTx/>
              <a:buNone/>
            </a:pPr>
            <a:r>
              <a:rPr lang="en-US" sz="2400" smtClean="0">
                <a:solidFill>
                  <a:srgbClr val="FC8004"/>
                </a:solidFill>
                <a:latin typeface="Arial" charset="0"/>
                <a:cs typeface="Arial" charset="0"/>
              </a:rPr>
              <a:t>		about them</a:t>
            </a:r>
          </a:p>
          <a:p>
            <a:pPr lvl="1">
              <a:buFontTx/>
              <a:buNone/>
            </a:pPr>
            <a:endParaRPr lang="en-US" sz="2000" smtClean="0">
              <a:solidFill>
                <a:srgbClr val="FC8004"/>
              </a:solidFill>
              <a:latin typeface="Arial" charset="0"/>
              <a:cs typeface="Arial" charset="0"/>
            </a:endParaRPr>
          </a:p>
        </p:txBody>
      </p:sp>
      <p:pic>
        <p:nvPicPr>
          <p:cNvPr id="36867" name="Picture 6" descr="C:\Users\dockensf\AppData\Local\Microsoft\Windows\Temporary Internet Files\Content.IE5\QFR562QU\MPj04332360000[1].jpg"/>
          <p:cNvPicPr>
            <a:picLocks noChangeAspect="1" noChangeArrowheads="1"/>
          </p:cNvPicPr>
          <p:nvPr/>
        </p:nvPicPr>
        <p:blipFill>
          <a:blip r:embed="rId3"/>
          <a:srcRect/>
          <a:stretch>
            <a:fillRect/>
          </a:stretch>
        </p:blipFill>
        <p:spPr bwMode="auto">
          <a:xfrm>
            <a:off x="7010400" y="990600"/>
            <a:ext cx="868363" cy="1101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2"/>
          <p:cNvSpPr>
            <a:spLocks noGrp="1"/>
          </p:cNvSpPr>
          <p:nvPr>
            <p:ph idx="1"/>
          </p:nvPr>
        </p:nvSpPr>
        <p:spPr>
          <a:xfrm>
            <a:off x="228600" y="1828800"/>
            <a:ext cx="8915400" cy="2133600"/>
          </a:xfrm>
        </p:spPr>
        <p:txBody>
          <a:bodyPr/>
          <a:lstStyle/>
          <a:p>
            <a:pPr>
              <a:buFont typeface="Wingdings" pitchFamily="2" charset="2"/>
              <a:buChar char="q"/>
            </a:pPr>
            <a:r>
              <a:rPr lang="en-US" sz="2800" smtClean="0">
                <a:solidFill>
                  <a:srgbClr val="30D065"/>
                </a:solidFill>
                <a:latin typeface="Arial" charset="0"/>
                <a:cs typeface="Arial" charset="0"/>
              </a:rPr>
              <a:t>   65% of students are predominantly visual learners </a:t>
            </a:r>
          </a:p>
          <a:p>
            <a:pPr>
              <a:buFont typeface="Wingdings" pitchFamily="2" charset="2"/>
              <a:buChar char="q"/>
            </a:pPr>
            <a:r>
              <a:rPr lang="en-US" sz="2800" smtClean="0">
                <a:solidFill>
                  <a:srgbClr val="30D065"/>
                </a:solidFill>
                <a:latin typeface="Arial" charset="0"/>
                <a:cs typeface="Arial" charset="0"/>
              </a:rPr>
              <a:t>   20%-30% of students are predominantly auditory 	learners </a:t>
            </a:r>
          </a:p>
          <a:p>
            <a:pPr>
              <a:buFont typeface="Wingdings" pitchFamily="2" charset="2"/>
              <a:buChar char="q"/>
            </a:pPr>
            <a:r>
              <a:rPr lang="en-US" sz="2800" smtClean="0">
                <a:solidFill>
                  <a:srgbClr val="30D065"/>
                </a:solidFill>
                <a:latin typeface="Arial" charset="0"/>
                <a:cs typeface="Arial" charset="0"/>
              </a:rPr>
              <a:t>   5%-15% of students are predominantly tactile/ 	kinesthetic 	learners </a:t>
            </a:r>
          </a:p>
        </p:txBody>
      </p:sp>
      <p:sp>
        <p:nvSpPr>
          <p:cNvPr id="4" name="TextBox 3"/>
          <p:cNvSpPr txBox="1"/>
          <p:nvPr/>
        </p:nvSpPr>
        <p:spPr>
          <a:xfrm>
            <a:off x="1524000" y="228600"/>
            <a:ext cx="6324600" cy="1446213"/>
          </a:xfrm>
          <a:prstGeom prst="rect">
            <a:avLst/>
          </a:prstGeom>
          <a:noFill/>
        </p:spPr>
        <p:txBody>
          <a:bodyPr>
            <a:spAutoFit/>
          </a:bodyPr>
          <a:lstStyle/>
          <a:p>
            <a:pPr>
              <a:defRPr/>
            </a:pPr>
            <a:r>
              <a:rPr lang="en-US" sz="4400" u="sng" dirty="0">
                <a:solidFill>
                  <a:srgbClr val="00B050"/>
                </a:solidFill>
                <a:effectLst>
                  <a:outerShdw blurRad="38100" dist="38100" dir="2700000" algn="tl">
                    <a:srgbClr val="000000">
                      <a:alpha val="43137"/>
                    </a:srgbClr>
                  </a:outerShdw>
                </a:effectLst>
                <a:latin typeface="Arial" pitchFamily="34" charset="0"/>
                <a:cs typeface="Arial" pitchFamily="34" charset="0"/>
              </a:rPr>
              <a:t>Learning styles research shows:</a:t>
            </a:r>
            <a:endParaRPr lang="en-US" sz="4400" u="sng" dirty="0">
              <a:solidFill>
                <a:srgbClr val="00B050"/>
              </a:solidFill>
              <a:effectLst>
                <a:outerShdw blurRad="38100" dist="38100" dir="2700000" algn="tl">
                  <a:srgbClr val="000000">
                    <a:alpha val="43137"/>
                  </a:srgbClr>
                </a:outerShdw>
              </a:effectLst>
              <a:latin typeface="Arial" pitchFamily="34" charset="0"/>
              <a:cs typeface="Arial" pitchFamily="34" charset="0"/>
            </a:endParaRPr>
          </a:p>
        </p:txBody>
      </p:sp>
      <p:pic>
        <p:nvPicPr>
          <p:cNvPr id="38915" name="Picture 4" descr="盤ﲔ㶡閩盟隌盟障盟"/>
          <p:cNvPicPr>
            <a:picLocks noChangeAspect="1" noChangeArrowheads="1"/>
          </p:cNvPicPr>
          <p:nvPr/>
        </p:nvPicPr>
        <p:blipFill>
          <a:blip r:embed="rId3"/>
          <a:srcRect/>
          <a:stretch>
            <a:fillRect/>
          </a:stretch>
        </p:blipFill>
        <p:spPr bwMode="auto">
          <a:xfrm>
            <a:off x="3200400" y="4191000"/>
            <a:ext cx="2819400" cy="2479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Box 3"/>
          <p:cNvSpPr txBox="1">
            <a:spLocks noChangeArrowheads="1"/>
          </p:cNvSpPr>
          <p:nvPr/>
        </p:nvSpPr>
        <p:spPr bwMode="auto">
          <a:xfrm>
            <a:off x="1371600" y="685800"/>
            <a:ext cx="6781800" cy="708025"/>
          </a:xfrm>
          <a:prstGeom prst="rect">
            <a:avLst/>
          </a:prstGeom>
          <a:noFill/>
          <a:ln w="9525">
            <a:noFill/>
            <a:miter lim="800000"/>
            <a:headEnd/>
            <a:tailEnd/>
          </a:ln>
        </p:spPr>
        <p:txBody>
          <a:bodyPr>
            <a:spAutoFit/>
          </a:bodyPr>
          <a:lstStyle/>
          <a:p>
            <a:r>
              <a:rPr lang="en-US" sz="4000" b="1" u="sng">
                <a:solidFill>
                  <a:srgbClr val="C00000"/>
                </a:solidFill>
                <a:latin typeface="Arial" charset="0"/>
                <a:cs typeface="Arial" charset="0"/>
              </a:rPr>
              <a:t>Think- Pair- Group Share </a:t>
            </a:r>
          </a:p>
        </p:txBody>
      </p:sp>
      <p:sp>
        <p:nvSpPr>
          <p:cNvPr id="40962" name="TextBox 4"/>
          <p:cNvSpPr txBox="1">
            <a:spLocks noChangeArrowheads="1"/>
          </p:cNvSpPr>
          <p:nvPr/>
        </p:nvSpPr>
        <p:spPr bwMode="auto">
          <a:xfrm>
            <a:off x="1143000" y="1752600"/>
            <a:ext cx="7010400" cy="830263"/>
          </a:xfrm>
          <a:prstGeom prst="rect">
            <a:avLst/>
          </a:prstGeom>
          <a:noFill/>
          <a:ln w="9525">
            <a:noFill/>
            <a:miter lim="800000"/>
            <a:headEnd/>
            <a:tailEnd/>
          </a:ln>
        </p:spPr>
        <p:txBody>
          <a:bodyPr>
            <a:spAutoFit/>
          </a:bodyPr>
          <a:lstStyle/>
          <a:p>
            <a:r>
              <a:rPr lang="en-US" b="1">
                <a:latin typeface="Arial" charset="0"/>
                <a:cs typeface="Arial" charset="0"/>
              </a:rPr>
              <a:t>How can this information be used to impact the students’ learning environment?</a:t>
            </a:r>
          </a:p>
        </p:txBody>
      </p:sp>
      <p:sp>
        <p:nvSpPr>
          <p:cNvPr id="6" name="TextBox 5"/>
          <p:cNvSpPr txBox="1"/>
          <p:nvPr/>
        </p:nvSpPr>
        <p:spPr>
          <a:xfrm>
            <a:off x="1524000" y="3124200"/>
            <a:ext cx="6172200" cy="3416300"/>
          </a:xfrm>
          <a:prstGeom prst="rect">
            <a:avLst/>
          </a:prstGeom>
          <a:noFill/>
        </p:spPr>
        <p:txBody>
          <a:bodyPr>
            <a:spAutoFit/>
          </a:bodyPr>
          <a:lstStyle/>
          <a:p>
            <a:pPr marL="457200" indent="-457200">
              <a:buFont typeface="+mj-lt"/>
              <a:buAutoNum type="arabicPeriod"/>
              <a:defRPr/>
            </a:pPr>
            <a:r>
              <a:rPr lang="en-US" dirty="0">
                <a:solidFill>
                  <a:schemeClr val="accent6"/>
                </a:solidFill>
                <a:latin typeface="Arial" pitchFamily="34" charset="0"/>
                <a:cs typeface="Arial" pitchFamily="34" charset="0"/>
              </a:rPr>
              <a:t>Think for 30 seconds.</a:t>
            </a:r>
          </a:p>
          <a:p>
            <a:pPr marL="457200" indent="-457200">
              <a:buFont typeface="+mj-lt"/>
              <a:buAutoNum type="arabicPeriod"/>
              <a:defRPr/>
            </a:pPr>
            <a:r>
              <a:rPr lang="en-US" dirty="0">
                <a:solidFill>
                  <a:schemeClr val="accent6"/>
                </a:solidFill>
                <a:latin typeface="Arial" pitchFamily="34" charset="0"/>
                <a:cs typeface="Arial" pitchFamily="34" charset="0"/>
              </a:rPr>
              <a:t>Pair with a partner and take turns 	sharing for 30 seconds.</a:t>
            </a:r>
          </a:p>
          <a:p>
            <a:pPr marL="457200" indent="-457200">
              <a:buFont typeface="+mj-lt"/>
              <a:buAutoNum type="arabicPeriod"/>
              <a:defRPr/>
            </a:pPr>
            <a:r>
              <a:rPr lang="en-US" dirty="0">
                <a:solidFill>
                  <a:schemeClr val="accent6"/>
                </a:solidFill>
                <a:latin typeface="Arial" pitchFamily="34" charset="0"/>
                <a:cs typeface="Arial" pitchFamily="34" charset="0"/>
              </a:rPr>
              <a:t>G</a:t>
            </a:r>
            <a:r>
              <a:rPr lang="en-US" dirty="0">
                <a:solidFill>
                  <a:schemeClr val="accent6"/>
                </a:solidFill>
                <a:latin typeface="Arial" pitchFamily="34" charset="0"/>
                <a:cs typeface="Arial" pitchFamily="34" charset="0"/>
              </a:rPr>
              <a:t>roup share with those at your table for 	1 minute, taking turns.</a:t>
            </a:r>
          </a:p>
          <a:p>
            <a:pPr marL="457200" indent="-457200">
              <a:buFont typeface="+mj-lt"/>
              <a:buAutoNum type="arabicPeriod"/>
              <a:defRPr/>
            </a:pPr>
            <a:r>
              <a:rPr lang="en-US" dirty="0">
                <a:solidFill>
                  <a:schemeClr val="accent6"/>
                </a:solidFill>
                <a:latin typeface="Arial" pitchFamily="34" charset="0"/>
                <a:cs typeface="Arial" pitchFamily="34" charset="0"/>
              </a:rPr>
              <a:t>Choose 1 remark to share with the 	whole group.</a:t>
            </a:r>
          </a:p>
          <a:p>
            <a:pPr>
              <a:defRPr/>
            </a:pPr>
            <a:endParaRPr lang="en-US" dirty="0">
              <a:solidFill>
                <a:schemeClr val="accent6"/>
              </a:solidFill>
              <a:latin typeface="Arial" pitchFamily="34" charset="0"/>
              <a:cs typeface="Arial" pitchFamily="34" charset="0"/>
            </a:endParaRPr>
          </a:p>
          <a:p>
            <a:pPr>
              <a:defRPr/>
            </a:pPr>
            <a:endParaRPr lang="en-US"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7772400" cy="1143000"/>
          </a:xfrm>
        </p:spPr>
        <p:txBody>
          <a:bodyPr/>
          <a:lstStyle/>
          <a:p>
            <a:pPr>
              <a:defRPr/>
            </a:pPr>
            <a:r>
              <a:rPr lang="en-US" sz="3600" b="1" u="sng" dirty="0" smtClean="0">
                <a:solidFill>
                  <a:srgbClr val="990099"/>
                </a:solidFill>
                <a:effectLst>
                  <a:outerShdw blurRad="38100" dist="38100" dir="2700000" algn="tl">
                    <a:srgbClr val="000000">
                      <a:alpha val="43137"/>
                    </a:srgbClr>
                  </a:outerShdw>
                </a:effectLst>
                <a:latin typeface="Arial" pitchFamily="34" charset="0"/>
                <a:cs typeface="Arial" pitchFamily="34" charset="0"/>
              </a:rPr>
              <a:t>Instructional Strategies that are Effective for All Learners</a:t>
            </a:r>
            <a:endParaRPr lang="en-US" sz="3600" b="1" u="sng" dirty="0">
              <a:solidFill>
                <a:srgbClr val="990099"/>
              </a:solidFill>
              <a:effectLst>
                <a:outerShdw blurRad="38100" dist="38100" dir="2700000" algn="tl">
                  <a:srgbClr val="000000">
                    <a:alpha val="43137"/>
                  </a:srgbClr>
                </a:outerShdw>
              </a:effectLst>
              <a:latin typeface="Arial" pitchFamily="34" charset="0"/>
              <a:cs typeface="Arial" pitchFamily="34" charset="0"/>
            </a:endParaRPr>
          </a:p>
        </p:txBody>
      </p:sp>
      <p:sp>
        <p:nvSpPr>
          <p:cNvPr id="43010" name="Content Placeholder 2"/>
          <p:cNvSpPr>
            <a:spLocks noGrp="1"/>
          </p:cNvSpPr>
          <p:nvPr>
            <p:ph idx="1"/>
          </p:nvPr>
        </p:nvSpPr>
        <p:spPr>
          <a:xfrm>
            <a:off x="685800" y="3200400"/>
            <a:ext cx="7772400" cy="2895600"/>
          </a:xfrm>
        </p:spPr>
        <p:txBody>
          <a:bodyPr/>
          <a:lstStyle/>
          <a:p>
            <a:pPr>
              <a:buFontTx/>
              <a:buNone/>
            </a:pPr>
            <a:endParaRPr lang="en-US" sz="2400" smtClean="0">
              <a:solidFill>
                <a:srgbClr val="990099"/>
              </a:solidFill>
              <a:latin typeface="Arial" charset="0"/>
              <a:cs typeface="Arial" charset="0"/>
            </a:endParaRPr>
          </a:p>
          <a:p>
            <a:pPr>
              <a:buFontTx/>
              <a:buNone/>
            </a:pPr>
            <a:endParaRPr lang="en-US" sz="2400" smtClean="0">
              <a:solidFill>
                <a:srgbClr val="990099"/>
              </a:solidFill>
              <a:latin typeface="Arial" charset="0"/>
              <a:cs typeface="Arial" charset="0"/>
            </a:endParaRPr>
          </a:p>
          <a:p>
            <a:pPr>
              <a:buFont typeface="Wingdings" pitchFamily="2" charset="2"/>
              <a:buChar char="Ø"/>
            </a:pPr>
            <a:endParaRPr lang="en-US" sz="2400" smtClean="0">
              <a:solidFill>
                <a:srgbClr val="990099"/>
              </a:solidFill>
              <a:latin typeface="Arial" charset="0"/>
              <a:cs typeface="Arial" charset="0"/>
            </a:endParaRPr>
          </a:p>
        </p:txBody>
      </p:sp>
      <p:sp>
        <p:nvSpPr>
          <p:cNvPr id="43011" name="TextBox 3"/>
          <p:cNvSpPr txBox="1">
            <a:spLocks noChangeArrowheads="1"/>
          </p:cNvSpPr>
          <p:nvPr/>
        </p:nvSpPr>
        <p:spPr bwMode="auto">
          <a:xfrm>
            <a:off x="1295400" y="2514600"/>
            <a:ext cx="7162800" cy="2308225"/>
          </a:xfrm>
          <a:prstGeom prst="rect">
            <a:avLst/>
          </a:prstGeom>
          <a:noFill/>
          <a:ln w="9525">
            <a:noFill/>
            <a:miter lim="800000"/>
            <a:headEnd/>
            <a:tailEnd/>
          </a:ln>
        </p:spPr>
        <p:txBody>
          <a:bodyPr>
            <a:spAutoFit/>
          </a:bodyPr>
          <a:lstStyle/>
          <a:p>
            <a:pPr>
              <a:buFont typeface="Wingdings" pitchFamily="2" charset="2"/>
              <a:buChar char="Ø"/>
            </a:pPr>
            <a:r>
              <a:rPr lang="en-US">
                <a:solidFill>
                  <a:srgbClr val="990099"/>
                </a:solidFill>
                <a:latin typeface="Arial" charset="0"/>
                <a:cs typeface="Arial" charset="0"/>
              </a:rPr>
              <a:t>  establishing learning objective(s)</a:t>
            </a:r>
          </a:p>
          <a:p>
            <a:pPr>
              <a:buFont typeface="Wingdings" pitchFamily="2" charset="2"/>
              <a:buChar char="Ø"/>
            </a:pPr>
            <a:r>
              <a:rPr lang="en-US">
                <a:solidFill>
                  <a:srgbClr val="990099"/>
                </a:solidFill>
                <a:latin typeface="Arial" charset="0"/>
                <a:cs typeface="Arial" charset="0"/>
              </a:rPr>
              <a:t>  effective questioning</a:t>
            </a:r>
          </a:p>
          <a:p>
            <a:pPr>
              <a:buFont typeface="Wingdings" pitchFamily="2" charset="2"/>
              <a:buChar char="Ø"/>
            </a:pPr>
            <a:r>
              <a:rPr lang="en-US">
                <a:solidFill>
                  <a:srgbClr val="990099"/>
                </a:solidFill>
                <a:latin typeface="Arial" charset="0"/>
                <a:cs typeface="Arial" charset="0"/>
              </a:rPr>
              <a:t>  non-linguistic representations</a:t>
            </a:r>
          </a:p>
          <a:p>
            <a:pPr>
              <a:buFont typeface="Wingdings" pitchFamily="2" charset="2"/>
              <a:buChar char="Ø"/>
            </a:pPr>
            <a:r>
              <a:rPr lang="en-US">
                <a:solidFill>
                  <a:srgbClr val="990099"/>
                </a:solidFill>
                <a:latin typeface="Arial" charset="0"/>
                <a:cs typeface="Arial" charset="0"/>
              </a:rPr>
              <a:t>  cooperative learning </a:t>
            </a:r>
          </a:p>
          <a:p>
            <a:pPr>
              <a:buFont typeface="Wingdings" pitchFamily="2" charset="2"/>
              <a:buChar char="Ø"/>
            </a:pPr>
            <a:r>
              <a:rPr lang="en-US">
                <a:solidFill>
                  <a:srgbClr val="990099"/>
                </a:solidFill>
                <a:latin typeface="Arial" charset="0"/>
                <a:cs typeface="Arial" charset="0"/>
              </a:rPr>
              <a:t>  identifying similarities and differences</a:t>
            </a:r>
          </a:p>
          <a:p>
            <a:pPr>
              <a:buFont typeface="Wingdings" pitchFamily="2" charset="2"/>
              <a:buChar char="Ø"/>
            </a:pPr>
            <a:r>
              <a:rPr lang="en-US">
                <a:solidFill>
                  <a:srgbClr val="990099"/>
                </a:solidFill>
                <a:latin typeface="Arial" charset="0"/>
                <a:cs typeface="Arial" charset="0"/>
              </a:rPr>
              <a:t>  provide specific and timely feedback</a:t>
            </a:r>
          </a:p>
        </p:txBody>
      </p:sp>
      <p:pic>
        <p:nvPicPr>
          <p:cNvPr id="43012" name="Picture 2" descr="C:\Users\dockensf\AppData\Local\Microsoft\Windows\Temporary Internet Files\Content.IE5\SLN5RVAI\MPj04386340000[1].jpg"/>
          <p:cNvPicPr>
            <a:picLocks noChangeAspect="1" noChangeArrowheads="1"/>
          </p:cNvPicPr>
          <p:nvPr/>
        </p:nvPicPr>
        <p:blipFill>
          <a:blip r:embed="rId3"/>
          <a:srcRect/>
          <a:stretch>
            <a:fillRect/>
          </a:stretch>
        </p:blipFill>
        <p:spPr bwMode="auto">
          <a:xfrm>
            <a:off x="2438400" y="5029200"/>
            <a:ext cx="3962400" cy="16637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u="sng" smtClean="0">
                <a:solidFill>
                  <a:srgbClr val="FC8004"/>
                </a:solidFill>
                <a:latin typeface="Arial" charset="0"/>
                <a:cs typeface="Arial" charset="0"/>
              </a:rPr>
              <a:t>Establish Objective(s) </a:t>
            </a:r>
          </a:p>
        </p:txBody>
      </p:sp>
      <p:sp>
        <p:nvSpPr>
          <p:cNvPr id="45058" name="Content Placeholder 2"/>
          <p:cNvSpPr>
            <a:spLocks noGrp="1"/>
          </p:cNvSpPr>
          <p:nvPr>
            <p:ph idx="1"/>
          </p:nvPr>
        </p:nvSpPr>
        <p:spPr/>
        <p:txBody>
          <a:bodyPr/>
          <a:lstStyle/>
          <a:p>
            <a:pPr>
              <a:buFont typeface="Wingdings" pitchFamily="2" charset="2"/>
              <a:buChar char="Ø"/>
            </a:pPr>
            <a:r>
              <a:rPr lang="en-US" smtClean="0">
                <a:solidFill>
                  <a:srgbClr val="FC8004"/>
                </a:solidFill>
                <a:latin typeface="Arial" charset="0"/>
                <a:cs typeface="Arial" charset="0"/>
              </a:rPr>
              <a:t>   students can’t hit a target they can’t</a:t>
            </a:r>
          </a:p>
          <a:p>
            <a:pPr>
              <a:buFontTx/>
              <a:buNone/>
            </a:pPr>
            <a:r>
              <a:rPr lang="en-US" smtClean="0">
                <a:solidFill>
                  <a:srgbClr val="FC8004"/>
                </a:solidFill>
                <a:latin typeface="Arial" charset="0"/>
                <a:cs typeface="Arial" charset="0"/>
              </a:rPr>
              <a:t>		see- restate formal objectives in 	student friendly language</a:t>
            </a:r>
          </a:p>
          <a:p>
            <a:pPr>
              <a:buFont typeface="Wingdings" pitchFamily="2" charset="2"/>
              <a:buChar char="Ø"/>
            </a:pPr>
            <a:r>
              <a:rPr lang="en-US" smtClean="0">
                <a:solidFill>
                  <a:srgbClr val="FC8004"/>
                </a:solidFill>
                <a:latin typeface="Arial" charset="0"/>
                <a:cs typeface="Arial" charset="0"/>
              </a:rPr>
              <a:t>   revisit at the end of the lesson for </a:t>
            </a:r>
          </a:p>
          <a:p>
            <a:pPr>
              <a:buFontTx/>
              <a:buNone/>
            </a:pPr>
            <a:r>
              <a:rPr lang="en-US" smtClean="0">
                <a:solidFill>
                  <a:srgbClr val="FC8004"/>
                </a:solidFill>
                <a:latin typeface="Arial" charset="0"/>
                <a:cs typeface="Arial" charset="0"/>
              </a:rPr>
              <a:t>		students to evaluate their own 	mastery (assessment for learning)</a:t>
            </a:r>
            <a:endParaRPr lang="en-US" smtClean="0">
              <a:solidFill>
                <a:srgbClr val="FC8004"/>
              </a:solidFill>
            </a:endParaRPr>
          </a:p>
        </p:txBody>
      </p:sp>
      <p:pic>
        <p:nvPicPr>
          <p:cNvPr id="45059" name="Picture 3" descr="C:\Users\dockensf\AppData\Local\Microsoft\Windows\Temporary Internet Files\Content.IE5\I0WSZNEI\MCj03342480000[1].wmf"/>
          <p:cNvPicPr>
            <a:picLocks noChangeAspect="1" noChangeArrowheads="1"/>
          </p:cNvPicPr>
          <p:nvPr/>
        </p:nvPicPr>
        <p:blipFill>
          <a:blip r:embed="rId3"/>
          <a:srcRect/>
          <a:stretch>
            <a:fillRect/>
          </a:stretch>
        </p:blipFill>
        <p:spPr bwMode="auto">
          <a:xfrm>
            <a:off x="3810000" y="5410200"/>
            <a:ext cx="1809750" cy="12350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685800" y="228600"/>
            <a:ext cx="7772400" cy="1143000"/>
          </a:xfrm>
        </p:spPr>
        <p:txBody>
          <a:bodyPr/>
          <a:lstStyle/>
          <a:p>
            <a:r>
              <a:rPr lang="en-US" u="sng" smtClean="0">
                <a:solidFill>
                  <a:srgbClr val="00B050"/>
                </a:solidFill>
                <a:latin typeface="Arial" charset="0"/>
                <a:cs typeface="Arial" charset="0"/>
              </a:rPr>
              <a:t>Effective Questioning</a:t>
            </a:r>
          </a:p>
        </p:txBody>
      </p:sp>
      <p:sp>
        <p:nvSpPr>
          <p:cNvPr id="47106" name="Content Placeholder 2"/>
          <p:cNvSpPr>
            <a:spLocks noGrp="1"/>
          </p:cNvSpPr>
          <p:nvPr>
            <p:ph idx="1"/>
          </p:nvPr>
        </p:nvSpPr>
        <p:spPr>
          <a:xfrm>
            <a:off x="685800" y="1447800"/>
            <a:ext cx="7772400" cy="4114800"/>
          </a:xfrm>
        </p:spPr>
        <p:txBody>
          <a:bodyPr/>
          <a:lstStyle/>
          <a:p>
            <a:pPr>
              <a:buFont typeface="Wingdings" pitchFamily="2" charset="2"/>
              <a:buChar char="Ø"/>
            </a:pPr>
            <a:r>
              <a:rPr lang="en-US" smtClean="0">
                <a:solidFill>
                  <a:srgbClr val="00B050"/>
                </a:solidFill>
                <a:latin typeface="Arial" charset="0"/>
                <a:cs typeface="Arial" charset="0"/>
              </a:rPr>
              <a:t>  to pre-assess level of knowledge</a:t>
            </a:r>
          </a:p>
          <a:p>
            <a:pPr>
              <a:buFont typeface="Wingdings" pitchFamily="2" charset="2"/>
              <a:buChar char="Ø"/>
            </a:pPr>
            <a:r>
              <a:rPr lang="en-US" smtClean="0">
                <a:solidFill>
                  <a:srgbClr val="00B050"/>
                </a:solidFill>
                <a:latin typeface="Arial" charset="0"/>
                <a:cs typeface="Arial" charset="0"/>
              </a:rPr>
              <a:t>  to cue and activate prior knowledge</a:t>
            </a:r>
          </a:p>
          <a:p>
            <a:pPr>
              <a:buFont typeface="Wingdings" pitchFamily="2" charset="2"/>
              <a:buChar char="Ø"/>
            </a:pPr>
            <a:r>
              <a:rPr lang="en-US" smtClean="0">
                <a:solidFill>
                  <a:srgbClr val="00B050"/>
                </a:solidFill>
                <a:latin typeface="Arial" charset="0"/>
                <a:cs typeface="Arial" charset="0"/>
              </a:rPr>
              <a:t>  to maximize student engagement</a:t>
            </a:r>
          </a:p>
          <a:p>
            <a:pPr>
              <a:buFont typeface="Wingdings" pitchFamily="2" charset="2"/>
              <a:buChar char="Ø"/>
            </a:pPr>
            <a:r>
              <a:rPr lang="en-US" smtClean="0">
                <a:solidFill>
                  <a:srgbClr val="00B050"/>
                </a:solidFill>
                <a:latin typeface="Arial" charset="0"/>
                <a:cs typeface="Arial" charset="0"/>
              </a:rPr>
              <a:t>  to assess mastery</a:t>
            </a:r>
          </a:p>
          <a:p>
            <a:pPr>
              <a:buFont typeface="Wingdings" pitchFamily="2" charset="2"/>
              <a:buChar char="Ø"/>
            </a:pPr>
            <a:r>
              <a:rPr lang="en-US" smtClean="0">
                <a:solidFill>
                  <a:srgbClr val="00B050"/>
                </a:solidFill>
                <a:latin typeface="Arial" charset="0"/>
                <a:cs typeface="Arial" charset="0"/>
              </a:rPr>
              <a:t>  to focus learning</a:t>
            </a:r>
          </a:p>
          <a:p>
            <a:pPr>
              <a:buFont typeface="Wingdings" pitchFamily="2" charset="2"/>
              <a:buChar char="Ø"/>
            </a:pPr>
            <a:r>
              <a:rPr lang="en-US" smtClean="0">
                <a:solidFill>
                  <a:srgbClr val="00B050"/>
                </a:solidFill>
                <a:latin typeface="Arial" charset="0"/>
                <a:cs typeface="Arial" charset="0"/>
              </a:rPr>
              <a:t>  to promote thinking and reflections</a:t>
            </a:r>
            <a:endParaRPr lang="en-US" smtClean="0">
              <a:latin typeface="Arial" charset="0"/>
              <a:cs typeface="Arial" charset="0"/>
            </a:endParaRPr>
          </a:p>
        </p:txBody>
      </p:sp>
      <p:pic>
        <p:nvPicPr>
          <p:cNvPr id="47107" name="Picture 2" descr="C:\Users\dockensf\AppData\Local\Microsoft\Windows\Temporary Internet Files\Content.IE5\2LQDLQC3\MCj04344110000[1].wmf"/>
          <p:cNvPicPr>
            <a:picLocks noChangeAspect="1" noChangeArrowheads="1"/>
          </p:cNvPicPr>
          <p:nvPr/>
        </p:nvPicPr>
        <p:blipFill>
          <a:blip r:embed="rId3"/>
          <a:srcRect/>
          <a:stretch>
            <a:fillRect/>
          </a:stretch>
        </p:blipFill>
        <p:spPr bwMode="auto">
          <a:xfrm>
            <a:off x="4038600" y="5181600"/>
            <a:ext cx="1371600" cy="15430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685800" y="457200"/>
            <a:ext cx="7772400" cy="1143000"/>
          </a:xfrm>
        </p:spPr>
        <p:txBody>
          <a:bodyPr/>
          <a:lstStyle/>
          <a:p>
            <a:r>
              <a:rPr lang="en-US" sz="3600" b="1" u="sng" smtClean="0">
                <a:solidFill>
                  <a:srgbClr val="C00000"/>
                </a:solidFill>
                <a:latin typeface="Arial" charset="0"/>
                <a:cs typeface="Arial" charset="0"/>
              </a:rPr>
              <a:t>Non-linguistic Representations</a:t>
            </a:r>
          </a:p>
        </p:txBody>
      </p:sp>
      <p:sp>
        <p:nvSpPr>
          <p:cNvPr id="49154" name="Content Placeholder 2"/>
          <p:cNvSpPr>
            <a:spLocks noGrp="1"/>
          </p:cNvSpPr>
          <p:nvPr>
            <p:ph idx="1"/>
          </p:nvPr>
        </p:nvSpPr>
        <p:spPr>
          <a:xfrm>
            <a:off x="685800" y="1524000"/>
            <a:ext cx="8458200" cy="4114800"/>
          </a:xfrm>
        </p:spPr>
        <p:txBody>
          <a:bodyPr/>
          <a:lstStyle/>
          <a:p>
            <a:pPr>
              <a:buFont typeface="Wingdings" pitchFamily="2" charset="2"/>
              <a:buChar char="Ø"/>
            </a:pPr>
            <a:r>
              <a:rPr lang="en-US" smtClean="0">
                <a:solidFill>
                  <a:srgbClr val="C00000"/>
                </a:solidFill>
                <a:latin typeface="Arial" charset="0"/>
                <a:cs typeface="Arial" charset="0"/>
              </a:rPr>
              <a:t>  students build vocabulary comprehension 	and retention by constructing their own 	meaning</a:t>
            </a:r>
          </a:p>
          <a:p>
            <a:pPr>
              <a:buFont typeface="Wingdings" pitchFamily="2" charset="2"/>
              <a:buChar char="Ø"/>
            </a:pPr>
            <a:r>
              <a:rPr lang="en-US" smtClean="0">
                <a:solidFill>
                  <a:srgbClr val="C00000"/>
                </a:solidFill>
                <a:latin typeface="Arial" charset="0"/>
                <a:cs typeface="Arial" charset="0"/>
              </a:rPr>
              <a:t>   graphic organizers</a:t>
            </a:r>
          </a:p>
          <a:p>
            <a:pPr>
              <a:buFont typeface="Wingdings" pitchFamily="2" charset="2"/>
              <a:buChar char="Ø"/>
            </a:pPr>
            <a:r>
              <a:rPr lang="en-US" smtClean="0">
                <a:solidFill>
                  <a:srgbClr val="C00000"/>
                </a:solidFill>
                <a:latin typeface="Arial" charset="0"/>
                <a:cs typeface="Arial" charset="0"/>
              </a:rPr>
              <a:t>   physical models</a:t>
            </a:r>
          </a:p>
          <a:p>
            <a:pPr>
              <a:buFont typeface="Wingdings" pitchFamily="2" charset="2"/>
              <a:buChar char="Ø"/>
            </a:pPr>
            <a:r>
              <a:rPr lang="en-US" smtClean="0">
                <a:solidFill>
                  <a:srgbClr val="C00000"/>
                </a:solidFill>
                <a:latin typeface="Arial" charset="0"/>
                <a:cs typeface="Arial" charset="0"/>
              </a:rPr>
              <a:t>   drawing pictures and pictographs</a:t>
            </a:r>
          </a:p>
          <a:p>
            <a:pPr>
              <a:buFont typeface="Wingdings" pitchFamily="2" charset="2"/>
              <a:buChar char="Ø"/>
            </a:pPr>
            <a:r>
              <a:rPr lang="en-US" smtClean="0">
                <a:solidFill>
                  <a:srgbClr val="C00000"/>
                </a:solidFill>
                <a:latin typeface="Arial" charset="0"/>
                <a:cs typeface="Arial" charset="0"/>
              </a:rPr>
              <a:t>   engaging in whole body movement</a:t>
            </a:r>
          </a:p>
        </p:txBody>
      </p:sp>
      <p:pic>
        <p:nvPicPr>
          <p:cNvPr id="49155" name="Picture 2" descr="C:\Users\dockensf\AppData\Local\Microsoft\Windows\Temporary Internet Files\Content.IE5\Z0CA17EL\MCj02320650000[1].wmf"/>
          <p:cNvPicPr>
            <a:picLocks noChangeAspect="1" noChangeArrowheads="1"/>
          </p:cNvPicPr>
          <p:nvPr/>
        </p:nvPicPr>
        <p:blipFill>
          <a:blip r:embed="rId3"/>
          <a:srcRect/>
          <a:stretch>
            <a:fillRect/>
          </a:stretch>
        </p:blipFill>
        <p:spPr bwMode="auto">
          <a:xfrm>
            <a:off x="3962400" y="5557838"/>
            <a:ext cx="1447800" cy="130016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57345" name="Object 1"/>
          <p:cNvGraphicFramePr>
            <a:graphicFrameLocks noChangeAspect="1"/>
          </p:cNvGraphicFramePr>
          <p:nvPr/>
        </p:nvGraphicFramePr>
        <p:xfrm>
          <a:off x="0" y="0"/>
          <a:ext cx="9172575" cy="6886575"/>
        </p:xfrm>
        <a:graphic>
          <a:graphicData uri="http://schemas.openxmlformats.org/presentationml/2006/ole">
            <p:oleObj spid="_x0000_s57345" name="Slide" r:id="rId4" imgW="4529435" imgH="3395605" progId="">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219200"/>
            <a:ext cx="7772400" cy="1143000"/>
          </a:xfrm>
          <a:ln>
            <a:solidFill>
              <a:schemeClr val="tx1"/>
            </a:solidFill>
          </a:ln>
        </p:spPr>
        <p:txBody>
          <a:bodyPr/>
          <a:lstStyle/>
          <a:p>
            <a:pPr>
              <a:defRPr/>
            </a:pPr>
            <a:r>
              <a:rPr lang="en-US" sz="5400" b="1" dirty="0" smtClean="0">
                <a:solidFill>
                  <a:srgbClr val="CC0000"/>
                </a:solidFill>
                <a:effectLst>
                  <a:outerShdw blurRad="38100" dist="38100" dir="2700000" algn="tl">
                    <a:srgbClr val="000000">
                      <a:alpha val="43137"/>
                    </a:srgbClr>
                  </a:outerShdw>
                </a:effectLst>
                <a:latin typeface="Arial" pitchFamily="34" charset="0"/>
                <a:cs typeface="Arial" pitchFamily="34" charset="0"/>
              </a:rPr>
              <a:t>Getting</a:t>
            </a:r>
            <a:r>
              <a:rPr lang="en-US" sz="5400" b="1" dirty="0" smtClean="0">
                <a:solidFill>
                  <a:srgbClr val="CC0000"/>
                </a:solidFill>
                <a:latin typeface="Arial" pitchFamily="34" charset="0"/>
                <a:cs typeface="Arial" pitchFamily="34" charset="0"/>
              </a:rPr>
              <a:t> </a:t>
            </a:r>
            <a:r>
              <a:rPr lang="en-US" sz="5400" b="1" dirty="0" smtClean="0">
                <a:solidFill>
                  <a:srgbClr val="CC0000"/>
                </a:solidFill>
                <a:effectLst>
                  <a:outerShdw blurRad="38100" dist="38100" dir="2700000" algn="tl">
                    <a:srgbClr val="000000">
                      <a:alpha val="43137"/>
                    </a:srgbClr>
                  </a:outerShdw>
                </a:effectLst>
                <a:latin typeface="Arial" pitchFamily="34" charset="0"/>
                <a:cs typeface="Arial" pitchFamily="34" charset="0"/>
              </a:rPr>
              <a:t>to Know You</a:t>
            </a:r>
            <a:endParaRPr lang="en-US" sz="5400" b="1" dirty="0">
              <a:solidFill>
                <a:srgbClr val="CC0000"/>
              </a:solidFill>
              <a:effectLst>
                <a:outerShdw blurRad="38100" dist="38100" dir="2700000" algn="tl">
                  <a:srgbClr val="000000">
                    <a:alpha val="43137"/>
                  </a:srgbClr>
                </a:outerShdw>
              </a:effectLst>
              <a:latin typeface="Arial" pitchFamily="34" charset="0"/>
              <a:cs typeface="Arial" pitchFamily="34" charset="0"/>
            </a:endParaRPr>
          </a:p>
        </p:txBody>
      </p:sp>
      <p:sp>
        <p:nvSpPr>
          <p:cNvPr id="16386" name="TextBox 8"/>
          <p:cNvSpPr txBox="1">
            <a:spLocks noChangeArrowheads="1"/>
          </p:cNvSpPr>
          <p:nvPr/>
        </p:nvSpPr>
        <p:spPr bwMode="auto">
          <a:xfrm>
            <a:off x="0" y="2895600"/>
            <a:ext cx="9144000" cy="2308225"/>
          </a:xfrm>
          <a:prstGeom prst="rect">
            <a:avLst/>
          </a:prstGeom>
          <a:noFill/>
          <a:ln w="9525">
            <a:noFill/>
            <a:miter lim="800000"/>
            <a:headEnd/>
            <a:tailEnd/>
          </a:ln>
        </p:spPr>
        <p:txBody>
          <a:bodyPr>
            <a:spAutoFit/>
          </a:bodyPr>
          <a:lstStyle/>
          <a:p>
            <a:pPr lvl="2">
              <a:buFont typeface="Wingdings" pitchFamily="2" charset="2"/>
              <a:buChar char="q"/>
            </a:pPr>
            <a:r>
              <a:rPr lang="en-US" sz="3600" b="1">
                <a:solidFill>
                  <a:srgbClr val="CC0000"/>
                </a:solidFill>
                <a:latin typeface="Arial" charset="0"/>
                <a:cs typeface="Arial" charset="0"/>
              </a:rPr>
              <a:t>    District/ School/ Organization 	Graffiti</a:t>
            </a:r>
          </a:p>
          <a:p>
            <a:pPr lvl="2"/>
            <a:endParaRPr lang="en-US" sz="3600" b="1">
              <a:solidFill>
                <a:srgbClr val="CC0000"/>
              </a:solidFill>
              <a:latin typeface="Arial" charset="0"/>
              <a:cs typeface="Arial" charset="0"/>
            </a:endParaRPr>
          </a:p>
          <a:p>
            <a:pPr lvl="2">
              <a:buFont typeface="Wingdings" pitchFamily="2" charset="2"/>
              <a:buChar char="q"/>
            </a:pPr>
            <a:r>
              <a:rPr lang="en-US" sz="3600" b="1">
                <a:solidFill>
                  <a:srgbClr val="CC0000"/>
                </a:solidFill>
                <a:latin typeface="Arial" charset="0"/>
                <a:cs typeface="Arial" charset="0"/>
              </a:rPr>
              <a:t>    Introductions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685800" y="228600"/>
            <a:ext cx="7772400" cy="1143000"/>
          </a:xfrm>
        </p:spPr>
        <p:txBody>
          <a:bodyPr/>
          <a:lstStyle/>
          <a:p>
            <a:r>
              <a:rPr lang="en-US" u="sng" smtClean="0">
                <a:solidFill>
                  <a:srgbClr val="0070C0"/>
                </a:solidFill>
                <a:latin typeface="Arial" charset="0"/>
                <a:cs typeface="Arial" charset="0"/>
              </a:rPr>
              <a:t>Cooperative Learning</a:t>
            </a:r>
          </a:p>
        </p:txBody>
      </p:sp>
      <p:sp>
        <p:nvSpPr>
          <p:cNvPr id="59394" name="Content Placeholder 2"/>
          <p:cNvSpPr>
            <a:spLocks noGrp="1"/>
          </p:cNvSpPr>
          <p:nvPr>
            <p:ph idx="1"/>
          </p:nvPr>
        </p:nvSpPr>
        <p:spPr>
          <a:xfrm>
            <a:off x="990600" y="1295400"/>
            <a:ext cx="7772400" cy="4114800"/>
          </a:xfrm>
        </p:spPr>
        <p:txBody>
          <a:bodyPr/>
          <a:lstStyle/>
          <a:p>
            <a:pPr>
              <a:buFont typeface="Wingdings" pitchFamily="2" charset="2"/>
              <a:buChar char="Ø"/>
            </a:pPr>
            <a:r>
              <a:rPr lang="en-US" sz="2400" smtClean="0">
                <a:solidFill>
                  <a:srgbClr val="0070C0"/>
                </a:solidFill>
                <a:latin typeface="Arial" charset="0"/>
                <a:cs typeface="Arial" charset="0"/>
              </a:rPr>
              <a:t>   assigning roles holds students accountable to the 	group</a:t>
            </a:r>
          </a:p>
          <a:p>
            <a:pPr>
              <a:buFont typeface="Wingdings" pitchFamily="2" charset="2"/>
              <a:buChar char="Ø"/>
            </a:pPr>
            <a:r>
              <a:rPr lang="en-US" sz="2400" smtClean="0">
                <a:solidFill>
                  <a:srgbClr val="0070C0"/>
                </a:solidFill>
                <a:latin typeface="Arial" charset="0"/>
                <a:cs typeface="Arial" charset="0"/>
              </a:rPr>
              <a:t>   creates positive interdependence</a:t>
            </a:r>
          </a:p>
          <a:p>
            <a:pPr>
              <a:buFont typeface="Wingdings" pitchFamily="2" charset="2"/>
              <a:buChar char="Ø"/>
            </a:pPr>
            <a:r>
              <a:rPr lang="en-US" sz="2400" smtClean="0">
                <a:solidFill>
                  <a:srgbClr val="0070C0"/>
                </a:solidFill>
                <a:latin typeface="Arial" charset="0"/>
                <a:cs typeface="Arial" charset="0"/>
              </a:rPr>
              <a:t>   promotes interactions and academic discourse</a:t>
            </a:r>
          </a:p>
          <a:p>
            <a:pPr>
              <a:buFont typeface="Wingdings" pitchFamily="2" charset="2"/>
              <a:buChar char="Ø"/>
            </a:pPr>
            <a:r>
              <a:rPr lang="en-US" sz="2400" smtClean="0">
                <a:solidFill>
                  <a:srgbClr val="0070C0"/>
                </a:solidFill>
                <a:latin typeface="Arial" charset="0"/>
                <a:cs typeface="Arial" charset="0"/>
              </a:rPr>
              <a:t>   provides for group and individual accountability</a:t>
            </a:r>
          </a:p>
          <a:p>
            <a:pPr>
              <a:buFont typeface="Wingdings" pitchFamily="2" charset="2"/>
              <a:buChar char="Ø"/>
            </a:pPr>
            <a:r>
              <a:rPr lang="en-US" sz="2400" smtClean="0">
                <a:solidFill>
                  <a:srgbClr val="0070C0"/>
                </a:solidFill>
                <a:latin typeface="Arial" charset="0"/>
                <a:cs typeface="Arial" charset="0"/>
              </a:rPr>
              <a:t>   groups should be 3-4 students</a:t>
            </a:r>
          </a:p>
          <a:p>
            <a:pPr>
              <a:buFont typeface="Wingdings" pitchFamily="2" charset="2"/>
              <a:buChar char="Ø"/>
            </a:pPr>
            <a:r>
              <a:rPr lang="en-US" sz="2400" smtClean="0">
                <a:solidFill>
                  <a:srgbClr val="0070C0"/>
                </a:solidFill>
                <a:latin typeface="Arial" charset="0"/>
                <a:cs typeface="Arial" charset="0"/>
              </a:rPr>
              <a:t>   should be applied consistently and systematically</a:t>
            </a:r>
          </a:p>
          <a:p>
            <a:pPr>
              <a:buFontTx/>
              <a:buNone/>
            </a:pPr>
            <a:r>
              <a:rPr lang="en-US" sz="2400" smtClean="0">
                <a:solidFill>
                  <a:srgbClr val="0070C0"/>
                </a:solidFill>
                <a:latin typeface="Arial" charset="0"/>
                <a:cs typeface="Arial" charset="0"/>
              </a:rPr>
              <a:t>		but not overused</a:t>
            </a:r>
          </a:p>
          <a:p>
            <a:pPr>
              <a:buFont typeface="Wingdings" pitchFamily="2" charset="2"/>
              <a:buChar char="Ø"/>
            </a:pPr>
            <a:r>
              <a:rPr lang="en-US" sz="2400" smtClean="0">
                <a:solidFill>
                  <a:srgbClr val="0070C0"/>
                </a:solidFill>
                <a:latin typeface="Arial" charset="0"/>
                <a:cs typeface="Arial" charset="0"/>
              </a:rPr>
              <a:t>   includes formal, informal and base groups</a:t>
            </a:r>
          </a:p>
          <a:p>
            <a:pPr>
              <a:buFont typeface="Wingdings" pitchFamily="2" charset="2"/>
              <a:buChar char="Ø"/>
            </a:pPr>
            <a:endParaRPr lang="en-US" sz="2400" smtClean="0">
              <a:solidFill>
                <a:srgbClr val="0070C0"/>
              </a:solidFill>
              <a:latin typeface="Arial" charset="0"/>
              <a:cs typeface="Arial" charset="0"/>
            </a:endParaRPr>
          </a:p>
        </p:txBody>
      </p:sp>
      <p:pic>
        <p:nvPicPr>
          <p:cNvPr id="59395" name="Picture 2"/>
          <p:cNvPicPr>
            <a:picLocks noChangeAspect="1" noChangeArrowheads="1"/>
          </p:cNvPicPr>
          <p:nvPr/>
        </p:nvPicPr>
        <p:blipFill>
          <a:blip r:embed="rId3"/>
          <a:srcRect/>
          <a:stretch>
            <a:fillRect/>
          </a:stretch>
        </p:blipFill>
        <p:spPr bwMode="auto">
          <a:xfrm>
            <a:off x="4191000" y="5181600"/>
            <a:ext cx="1270000" cy="14986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762000" y="533400"/>
            <a:ext cx="7772400" cy="1143000"/>
          </a:xfrm>
        </p:spPr>
        <p:txBody>
          <a:bodyPr/>
          <a:lstStyle/>
          <a:p>
            <a:r>
              <a:rPr lang="en-US" sz="3600" b="1" u="sng" smtClean="0">
                <a:solidFill>
                  <a:srgbClr val="0070C0"/>
                </a:solidFill>
                <a:latin typeface="Arial" charset="0"/>
                <a:cs typeface="Arial" charset="0"/>
              </a:rPr>
              <a:t>Provide Specific and Timely Feedback</a:t>
            </a:r>
          </a:p>
        </p:txBody>
      </p:sp>
      <p:sp>
        <p:nvSpPr>
          <p:cNvPr id="61442" name="Content Placeholder 2"/>
          <p:cNvSpPr>
            <a:spLocks noGrp="1"/>
          </p:cNvSpPr>
          <p:nvPr>
            <p:ph idx="1"/>
          </p:nvPr>
        </p:nvSpPr>
        <p:spPr>
          <a:xfrm>
            <a:off x="609600" y="1828800"/>
            <a:ext cx="8229600" cy="3200400"/>
          </a:xfrm>
        </p:spPr>
        <p:txBody>
          <a:bodyPr/>
          <a:lstStyle/>
          <a:p>
            <a:pPr>
              <a:buFont typeface="Wingdings" pitchFamily="2" charset="2"/>
              <a:buChar char="Ø"/>
            </a:pPr>
            <a:r>
              <a:rPr lang="en-US" sz="2400" smtClean="0">
                <a:solidFill>
                  <a:srgbClr val="0070C0"/>
                </a:solidFill>
              </a:rPr>
              <a:t>  </a:t>
            </a:r>
            <a:r>
              <a:rPr lang="en-US" sz="2400" smtClean="0">
                <a:solidFill>
                  <a:srgbClr val="0070C0"/>
                </a:solidFill>
                <a:latin typeface="Arial" charset="0"/>
                <a:cs typeface="Arial" charset="0"/>
              </a:rPr>
              <a:t>focus feedback on specific knowledge and skills </a:t>
            </a:r>
          </a:p>
          <a:p>
            <a:pPr>
              <a:buFont typeface="Wingdings" pitchFamily="2" charset="2"/>
              <a:buChar char="Ø"/>
            </a:pPr>
            <a:r>
              <a:rPr lang="en-US" sz="2400" smtClean="0">
                <a:solidFill>
                  <a:srgbClr val="0070C0"/>
                </a:solidFill>
                <a:latin typeface="Arial" charset="0"/>
                <a:cs typeface="Arial" charset="0"/>
              </a:rPr>
              <a:t>  provide feedback as soon as possible following the task</a:t>
            </a:r>
          </a:p>
          <a:p>
            <a:pPr>
              <a:buFont typeface="Wingdings" pitchFamily="2" charset="2"/>
              <a:buChar char="Ø"/>
            </a:pPr>
            <a:r>
              <a:rPr lang="en-US" sz="2400" smtClean="0">
                <a:solidFill>
                  <a:srgbClr val="0070C0"/>
                </a:solidFill>
                <a:latin typeface="Arial" charset="0"/>
                <a:cs typeface="Arial" charset="0"/>
              </a:rPr>
              <a:t>  it should point out what is correct and what is not 	correct in relation to the “target” or objective</a:t>
            </a:r>
          </a:p>
          <a:p>
            <a:pPr>
              <a:buFont typeface="Wingdings" pitchFamily="2" charset="2"/>
              <a:buChar char="Ø"/>
            </a:pPr>
            <a:r>
              <a:rPr lang="en-US" sz="2400" smtClean="0">
                <a:solidFill>
                  <a:srgbClr val="0070C0"/>
                </a:solidFill>
                <a:latin typeface="Arial" charset="0"/>
                <a:cs typeface="Arial" charset="0"/>
              </a:rPr>
              <a:t>   student initiated feedback is most beneficial 	(assessment of learning)</a:t>
            </a:r>
          </a:p>
          <a:p>
            <a:pPr algn="ctr">
              <a:buFontTx/>
              <a:buNone/>
            </a:pPr>
            <a:endParaRPr lang="en-US" sz="6000" b="1" smtClean="0">
              <a:solidFill>
                <a:srgbClr val="FC8004"/>
              </a:solidFill>
            </a:endParaRPr>
          </a:p>
        </p:txBody>
      </p:sp>
      <p:sp>
        <p:nvSpPr>
          <p:cNvPr id="4" name="TextBox 3"/>
          <p:cNvSpPr txBox="1"/>
          <p:nvPr/>
        </p:nvSpPr>
        <p:spPr>
          <a:xfrm>
            <a:off x="457200" y="4343400"/>
            <a:ext cx="8458200" cy="1200150"/>
          </a:xfrm>
          <a:prstGeom prst="rect">
            <a:avLst/>
          </a:prstGeom>
          <a:ln>
            <a:noFill/>
          </a:ln>
        </p:spPr>
        <p:style>
          <a:lnRef idx="2">
            <a:schemeClr val="dk1"/>
          </a:lnRef>
          <a:fillRef idx="1">
            <a:schemeClr val="lt1"/>
          </a:fillRef>
          <a:effectRef idx="0">
            <a:schemeClr val="dk1"/>
          </a:effectRef>
          <a:fontRef idx="minor">
            <a:schemeClr val="dk1"/>
          </a:fontRef>
        </p:style>
        <p:txBody>
          <a:bodyPr>
            <a:spAutoFit/>
          </a:bodyPr>
          <a:lstStyle/>
          <a:p>
            <a:pPr>
              <a:defRPr/>
            </a:pPr>
            <a:r>
              <a:rPr lang="en-US" i="1" dirty="0"/>
              <a:t>If students know how their performance compares in relation to the “target”, they can better understand what they must do to close the gap.</a:t>
            </a:r>
            <a:endParaRPr lang="en-US" i="1" dirty="0"/>
          </a:p>
        </p:txBody>
      </p:sp>
      <p:pic>
        <p:nvPicPr>
          <p:cNvPr id="61444" name="Picture 3" descr="C:\Users\dockensf\AppData\Local\Microsoft\Windows\Temporary Internet Files\Content.IE5\Z0CA17EL\MCj04102650000[1].wmf"/>
          <p:cNvPicPr>
            <a:picLocks noChangeAspect="1" noChangeArrowheads="1"/>
          </p:cNvPicPr>
          <p:nvPr/>
        </p:nvPicPr>
        <p:blipFill>
          <a:blip r:embed="rId3"/>
          <a:srcRect/>
          <a:stretch>
            <a:fillRect/>
          </a:stretch>
        </p:blipFill>
        <p:spPr bwMode="auto">
          <a:xfrm>
            <a:off x="3733800" y="5348288"/>
            <a:ext cx="1371600" cy="1309687"/>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Content Placeholder 2"/>
          <p:cNvSpPr>
            <a:spLocks noGrp="1"/>
          </p:cNvSpPr>
          <p:nvPr>
            <p:ph idx="1"/>
          </p:nvPr>
        </p:nvSpPr>
        <p:spPr>
          <a:xfrm>
            <a:off x="609600" y="1295400"/>
            <a:ext cx="8153400" cy="4114800"/>
          </a:xfrm>
        </p:spPr>
        <p:txBody>
          <a:bodyPr/>
          <a:lstStyle/>
          <a:p>
            <a:pPr>
              <a:buFont typeface="Wingdings" pitchFamily="2" charset="2"/>
              <a:buChar char="Ø"/>
            </a:pPr>
            <a:r>
              <a:rPr lang="en-US" sz="2000" smtClean="0"/>
              <a:t>   </a:t>
            </a:r>
            <a:r>
              <a:rPr lang="en-US" sz="2000" b="1" smtClean="0">
                <a:solidFill>
                  <a:srgbClr val="722469"/>
                </a:solidFill>
                <a:latin typeface="Arial" charset="0"/>
              </a:rPr>
              <a:t>comparing</a:t>
            </a:r>
            <a:r>
              <a:rPr lang="en-US" sz="2000" smtClean="0">
                <a:solidFill>
                  <a:srgbClr val="722469"/>
                </a:solidFill>
                <a:latin typeface="Arial" charset="0"/>
              </a:rPr>
              <a:t> important characteristics is the basis used to identify 	similarities and differences</a:t>
            </a:r>
          </a:p>
          <a:p>
            <a:pPr>
              <a:buFont typeface="Wingdings" pitchFamily="2" charset="2"/>
              <a:buChar char="Ø"/>
            </a:pPr>
            <a:r>
              <a:rPr lang="en-US" sz="2000" smtClean="0">
                <a:solidFill>
                  <a:srgbClr val="722469"/>
                </a:solidFill>
                <a:latin typeface="Arial" charset="0"/>
              </a:rPr>
              <a:t>   </a:t>
            </a:r>
            <a:r>
              <a:rPr lang="en-US" sz="2000" b="1" smtClean="0">
                <a:solidFill>
                  <a:srgbClr val="722469"/>
                </a:solidFill>
                <a:latin typeface="Arial" charset="0"/>
              </a:rPr>
              <a:t>classifying</a:t>
            </a:r>
            <a:r>
              <a:rPr lang="en-US" sz="2000" smtClean="0">
                <a:solidFill>
                  <a:srgbClr val="722469"/>
                </a:solidFill>
                <a:latin typeface="Arial" charset="0"/>
              </a:rPr>
              <a:t> is the process of grouping things that are alike on the 	basis of characteristics</a:t>
            </a:r>
          </a:p>
          <a:p>
            <a:pPr>
              <a:buFont typeface="Wingdings" pitchFamily="2" charset="2"/>
              <a:buChar char="Ø"/>
            </a:pPr>
            <a:r>
              <a:rPr lang="en-US" sz="2000" smtClean="0">
                <a:solidFill>
                  <a:srgbClr val="722469"/>
                </a:solidFill>
                <a:latin typeface="Arial" charset="0"/>
              </a:rPr>
              <a:t>   </a:t>
            </a:r>
            <a:r>
              <a:rPr lang="en-US" sz="2000" b="1" smtClean="0">
                <a:solidFill>
                  <a:srgbClr val="722469"/>
                </a:solidFill>
                <a:latin typeface="Arial" charset="0"/>
              </a:rPr>
              <a:t>creating analogies </a:t>
            </a:r>
            <a:r>
              <a:rPr lang="en-US" sz="2000" smtClean="0">
                <a:solidFill>
                  <a:srgbClr val="722469"/>
                </a:solidFill>
                <a:latin typeface="Arial" charset="0"/>
              </a:rPr>
              <a:t>shows how seemingly dissimilar things are 	similar</a:t>
            </a:r>
            <a:endParaRPr lang="en-US" sz="2000" smtClean="0"/>
          </a:p>
          <a:p>
            <a:pPr>
              <a:buFont typeface="Wingdings" pitchFamily="2" charset="2"/>
              <a:buChar char="Ø"/>
            </a:pPr>
            <a:r>
              <a:rPr lang="en-US" sz="2000" smtClean="0"/>
              <a:t>    </a:t>
            </a:r>
            <a:r>
              <a:rPr lang="en-US" sz="2000" b="1" smtClean="0">
                <a:solidFill>
                  <a:srgbClr val="722469"/>
                </a:solidFill>
                <a:latin typeface="Arial" charset="0"/>
                <a:cs typeface="Arial" charset="0"/>
              </a:rPr>
              <a:t>creating metaphors </a:t>
            </a:r>
            <a:r>
              <a:rPr lang="en-US" sz="2000" smtClean="0">
                <a:solidFill>
                  <a:srgbClr val="722469"/>
                </a:solidFill>
                <a:latin typeface="Arial" charset="0"/>
                <a:cs typeface="Arial" charset="0"/>
              </a:rPr>
              <a:t>connect two items wit an abstract or non-	literal relationship</a:t>
            </a:r>
          </a:p>
          <a:p>
            <a:pPr>
              <a:buFont typeface="Wingdings" pitchFamily="2" charset="2"/>
              <a:buChar char="Ø"/>
            </a:pPr>
            <a:r>
              <a:rPr lang="en-US" sz="2000" smtClean="0">
                <a:solidFill>
                  <a:srgbClr val="722469"/>
                </a:solidFill>
                <a:latin typeface="Arial" charset="0"/>
                <a:cs typeface="Arial" charset="0"/>
              </a:rPr>
              <a:t>    </a:t>
            </a:r>
            <a:r>
              <a:rPr lang="en-US" sz="2000" b="1" smtClean="0">
                <a:solidFill>
                  <a:srgbClr val="722469"/>
                </a:solidFill>
                <a:latin typeface="Arial" charset="0"/>
                <a:cs typeface="Arial" charset="0"/>
              </a:rPr>
              <a:t>direct presentation </a:t>
            </a:r>
            <a:r>
              <a:rPr lang="en-US" sz="2000" smtClean="0">
                <a:solidFill>
                  <a:srgbClr val="722469"/>
                </a:solidFill>
                <a:latin typeface="Arial" charset="0"/>
                <a:cs typeface="Arial" charset="0"/>
              </a:rPr>
              <a:t>of similarities and differences should be 	used when the focus is on identifying specific similarities and 	differences and consensus is desired</a:t>
            </a:r>
          </a:p>
          <a:p>
            <a:pPr>
              <a:buFont typeface="Wingdings" pitchFamily="2" charset="2"/>
              <a:buChar char="Ø"/>
            </a:pPr>
            <a:r>
              <a:rPr lang="en-US" sz="2000" b="1" smtClean="0">
                <a:solidFill>
                  <a:srgbClr val="722469"/>
                </a:solidFill>
                <a:latin typeface="Arial" charset="0"/>
                <a:cs typeface="Arial" charset="0"/>
              </a:rPr>
              <a:t>    student-centered identification </a:t>
            </a:r>
            <a:r>
              <a:rPr lang="en-US" sz="2000" smtClean="0">
                <a:solidFill>
                  <a:srgbClr val="722469"/>
                </a:solidFill>
                <a:latin typeface="Arial" charset="0"/>
                <a:cs typeface="Arial" charset="0"/>
              </a:rPr>
              <a:t>of similarities and differences 	produces less consensus but encourages </a:t>
            </a:r>
          </a:p>
          <a:p>
            <a:pPr lvl="2">
              <a:buFontTx/>
              <a:buNone/>
            </a:pPr>
            <a:r>
              <a:rPr lang="en-US" sz="2000" smtClean="0">
                <a:solidFill>
                  <a:srgbClr val="722469"/>
                </a:solidFill>
                <a:latin typeface="Arial" charset="0"/>
                <a:cs typeface="Arial" charset="0"/>
              </a:rPr>
              <a:t>divergent thinking   </a:t>
            </a:r>
          </a:p>
          <a:p>
            <a:pPr>
              <a:buFont typeface="Wingdings" pitchFamily="2" charset="2"/>
              <a:buChar char="Ø"/>
            </a:pPr>
            <a:endParaRPr lang="en-US" sz="2000" smtClean="0">
              <a:solidFill>
                <a:srgbClr val="722469"/>
              </a:solidFill>
              <a:latin typeface="Arial" charset="0"/>
              <a:cs typeface="Arial" charset="0"/>
            </a:endParaRPr>
          </a:p>
          <a:p>
            <a:pPr>
              <a:buFont typeface="Wingdings" pitchFamily="2" charset="2"/>
              <a:buChar char="Ø"/>
            </a:pPr>
            <a:endParaRPr lang="en-US" sz="2000" smtClean="0">
              <a:solidFill>
                <a:srgbClr val="722469"/>
              </a:solidFill>
              <a:latin typeface="Arial" charset="0"/>
              <a:cs typeface="Arial" charset="0"/>
            </a:endParaRPr>
          </a:p>
          <a:p>
            <a:pPr>
              <a:buFont typeface="Wingdings" pitchFamily="2" charset="2"/>
              <a:buChar char="Ø"/>
            </a:pPr>
            <a:endParaRPr lang="en-US" sz="2000" smtClean="0"/>
          </a:p>
        </p:txBody>
      </p:sp>
      <p:sp>
        <p:nvSpPr>
          <p:cNvPr id="63490" name="Title 1"/>
          <p:cNvSpPr>
            <a:spLocks noGrp="1"/>
          </p:cNvSpPr>
          <p:nvPr>
            <p:ph type="title"/>
          </p:nvPr>
        </p:nvSpPr>
        <p:spPr>
          <a:xfrm>
            <a:off x="685800" y="0"/>
            <a:ext cx="7772400" cy="762000"/>
          </a:xfrm>
        </p:spPr>
        <p:txBody>
          <a:bodyPr/>
          <a:lstStyle/>
          <a:p>
            <a:r>
              <a:rPr lang="en-US" sz="3200" u="sng" smtClean="0">
                <a:solidFill>
                  <a:srgbClr val="990099"/>
                </a:solidFill>
                <a:latin typeface="Arial" charset="0"/>
                <a:cs typeface="Arial" charset="0"/>
              </a:rPr>
              <a:t>Identifying Similarities and Differences</a:t>
            </a:r>
          </a:p>
        </p:txBody>
      </p:sp>
      <p:pic>
        <p:nvPicPr>
          <p:cNvPr id="63491" name="Picture 3" descr="C:\Users\dockensf\AppData\Local\Microsoft\Windows\Temporary Internet Files\Content.IE5\I0WSZNEI\MCj04368940000[1].png"/>
          <p:cNvPicPr>
            <a:picLocks noChangeAspect="1" noChangeArrowheads="1"/>
          </p:cNvPicPr>
          <p:nvPr/>
        </p:nvPicPr>
        <p:blipFill>
          <a:blip r:embed="rId3"/>
          <a:srcRect/>
          <a:stretch>
            <a:fillRect/>
          </a:stretch>
        </p:blipFill>
        <p:spPr bwMode="auto">
          <a:xfrm>
            <a:off x="5105400" y="5867400"/>
            <a:ext cx="762000" cy="762000"/>
          </a:xfrm>
          <a:prstGeom prst="rect">
            <a:avLst/>
          </a:prstGeom>
          <a:noFill/>
          <a:ln w="9525">
            <a:noFill/>
            <a:miter lim="800000"/>
            <a:headEnd/>
            <a:tailEnd/>
          </a:ln>
        </p:spPr>
      </p:pic>
      <p:pic>
        <p:nvPicPr>
          <p:cNvPr id="63492" name="Picture 2" descr="C:\Users\dockensf\AppData\Local\Microsoft\Windows\Temporary Internet Files\Content.IE5\Z0CA17EL\MCj04417080000[1].png"/>
          <p:cNvPicPr>
            <a:picLocks noChangeAspect="1" noChangeArrowheads="1"/>
          </p:cNvPicPr>
          <p:nvPr/>
        </p:nvPicPr>
        <p:blipFill>
          <a:blip r:embed="rId4"/>
          <a:srcRect/>
          <a:stretch>
            <a:fillRect/>
          </a:stretch>
        </p:blipFill>
        <p:spPr bwMode="auto">
          <a:xfrm>
            <a:off x="4267200" y="5715000"/>
            <a:ext cx="914400" cy="914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descr="C:\Users\dockensf\AppData\Local\Microsoft\Windows\Temporary Internet Files\Content.IE5\Z0CA17EL\MCj04417080000[1].png"/>
          <p:cNvPicPr>
            <a:picLocks noChangeAspect="1" noChangeArrowheads="1"/>
          </p:cNvPicPr>
          <p:nvPr/>
        </p:nvPicPr>
        <p:blipFill>
          <a:blip r:embed="rId3"/>
          <a:srcRect/>
          <a:stretch>
            <a:fillRect/>
          </a:stretch>
        </p:blipFill>
        <p:spPr bwMode="auto">
          <a:xfrm>
            <a:off x="3505200" y="5791200"/>
            <a:ext cx="914400" cy="914400"/>
          </a:xfrm>
          <a:prstGeom prst="rect">
            <a:avLst/>
          </a:prstGeom>
          <a:noFill/>
          <a:ln w="9525">
            <a:noFill/>
            <a:miter lim="800000"/>
            <a:headEnd/>
            <a:tailEnd/>
          </a:ln>
        </p:spPr>
      </p:pic>
      <p:pic>
        <p:nvPicPr>
          <p:cNvPr id="65538" name="Picture 3" descr="C:\Users\dockensf\AppData\Local\Microsoft\Windows\Temporary Internet Files\Content.IE5\I0WSZNEI\MCj04368940000[1].png"/>
          <p:cNvPicPr>
            <a:picLocks noChangeAspect="1" noChangeArrowheads="1"/>
          </p:cNvPicPr>
          <p:nvPr/>
        </p:nvPicPr>
        <p:blipFill>
          <a:blip r:embed="rId4"/>
          <a:srcRect/>
          <a:stretch>
            <a:fillRect/>
          </a:stretch>
        </p:blipFill>
        <p:spPr bwMode="auto">
          <a:xfrm>
            <a:off x="4648200" y="5943600"/>
            <a:ext cx="762000" cy="762000"/>
          </a:xfrm>
          <a:prstGeom prst="rect">
            <a:avLst/>
          </a:prstGeom>
          <a:noFill/>
          <a:ln w="9525">
            <a:noFill/>
            <a:miter lim="800000"/>
            <a:headEnd/>
            <a:tailEnd/>
          </a:ln>
        </p:spPr>
      </p:pic>
      <p:sp>
        <p:nvSpPr>
          <p:cNvPr id="65539" name="Title 6"/>
          <p:cNvSpPr>
            <a:spLocks noGrp="1"/>
          </p:cNvSpPr>
          <p:nvPr>
            <p:ph type="title"/>
          </p:nvPr>
        </p:nvSpPr>
        <p:spPr/>
        <p:txBody>
          <a:bodyPr/>
          <a:lstStyle/>
          <a:p>
            <a:r>
              <a:rPr lang="en-US" smtClean="0">
                <a:solidFill>
                  <a:srgbClr val="30D065"/>
                </a:solidFill>
                <a:latin typeface="Arial" charset="0"/>
                <a:cs typeface="Arial" charset="0"/>
              </a:rPr>
              <a:t>Analogy</a:t>
            </a:r>
          </a:p>
        </p:txBody>
      </p:sp>
      <p:pic>
        <p:nvPicPr>
          <p:cNvPr id="65540" name="Picture 1"/>
          <p:cNvPicPr>
            <a:picLocks noChangeAspect="1" noChangeArrowheads="1"/>
          </p:cNvPicPr>
          <p:nvPr/>
        </p:nvPicPr>
        <p:blipFill>
          <a:blip r:embed="rId5">
            <a:lum bright="-20000" contrast="34000"/>
          </a:blip>
          <a:srcRect/>
          <a:stretch>
            <a:fillRect/>
          </a:stretch>
        </p:blipFill>
        <p:spPr bwMode="auto">
          <a:xfrm>
            <a:off x="685800" y="2209800"/>
            <a:ext cx="7620000" cy="2466975"/>
          </a:xfrm>
          <a:prstGeom prst="rect">
            <a:avLst/>
          </a:prstGeom>
          <a:noFill/>
          <a:ln w="9525">
            <a:noFill/>
            <a:miter lim="800000"/>
            <a:headEnd/>
            <a:tailEnd/>
          </a:ln>
        </p:spPr>
      </p:pic>
      <p:sp>
        <p:nvSpPr>
          <p:cNvPr id="65541" name="TextBox 9"/>
          <p:cNvSpPr txBox="1">
            <a:spLocks noChangeArrowheads="1"/>
          </p:cNvSpPr>
          <p:nvPr/>
        </p:nvSpPr>
        <p:spPr bwMode="auto">
          <a:xfrm>
            <a:off x="1143000" y="2286000"/>
            <a:ext cx="2514600" cy="461963"/>
          </a:xfrm>
          <a:prstGeom prst="rect">
            <a:avLst/>
          </a:prstGeom>
          <a:noFill/>
          <a:ln w="9525">
            <a:noFill/>
            <a:miter lim="800000"/>
            <a:headEnd/>
            <a:tailEnd/>
          </a:ln>
        </p:spPr>
        <p:txBody>
          <a:bodyPr>
            <a:spAutoFit/>
          </a:bodyPr>
          <a:lstStyle/>
          <a:p>
            <a:r>
              <a:rPr lang="en-US">
                <a:solidFill>
                  <a:srgbClr val="FC8004"/>
                </a:solidFill>
                <a:latin typeface="Arial" charset="0"/>
                <a:cs typeface="Arial" charset="0"/>
              </a:rPr>
              <a:t>weathering</a:t>
            </a:r>
          </a:p>
        </p:txBody>
      </p:sp>
      <p:sp>
        <p:nvSpPr>
          <p:cNvPr id="65542" name="TextBox 10"/>
          <p:cNvSpPr txBox="1">
            <a:spLocks noChangeArrowheads="1"/>
          </p:cNvSpPr>
          <p:nvPr/>
        </p:nvSpPr>
        <p:spPr bwMode="auto">
          <a:xfrm>
            <a:off x="5791200" y="2286000"/>
            <a:ext cx="2133600" cy="457200"/>
          </a:xfrm>
          <a:prstGeom prst="rect">
            <a:avLst/>
          </a:prstGeom>
          <a:noFill/>
          <a:ln w="9525">
            <a:noFill/>
            <a:miter lim="800000"/>
            <a:headEnd/>
            <a:tailEnd/>
          </a:ln>
        </p:spPr>
        <p:txBody>
          <a:bodyPr>
            <a:spAutoFit/>
          </a:bodyPr>
          <a:lstStyle/>
          <a:p>
            <a:r>
              <a:rPr lang="en-US">
                <a:solidFill>
                  <a:srgbClr val="FC8004"/>
                </a:solidFill>
                <a:latin typeface="Arial" charset="0"/>
                <a:cs typeface="Arial" charset="0"/>
              </a:rPr>
              <a:t>erosion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1"/>
          <p:cNvPicPr>
            <a:picLocks noChangeAspect="1" noChangeArrowheads="1"/>
          </p:cNvPicPr>
          <p:nvPr/>
        </p:nvPicPr>
        <p:blipFill>
          <a:blip r:embed="rId3">
            <a:lum bright="-14000" contrast="26000"/>
          </a:blip>
          <a:srcRect/>
          <a:stretch>
            <a:fillRect/>
          </a:stretch>
        </p:blipFill>
        <p:spPr bwMode="auto">
          <a:xfrm>
            <a:off x="685800" y="2209800"/>
            <a:ext cx="7620000" cy="2466975"/>
          </a:xfrm>
          <a:prstGeom prst="rect">
            <a:avLst/>
          </a:prstGeom>
          <a:noFill/>
          <a:ln w="9525">
            <a:noFill/>
            <a:miter lim="800000"/>
            <a:headEnd/>
            <a:tailEnd/>
          </a:ln>
        </p:spPr>
      </p:pic>
      <p:sp>
        <p:nvSpPr>
          <p:cNvPr id="67586" name="TextBox 3"/>
          <p:cNvSpPr txBox="1">
            <a:spLocks noChangeArrowheads="1"/>
          </p:cNvSpPr>
          <p:nvPr/>
        </p:nvSpPr>
        <p:spPr bwMode="auto">
          <a:xfrm>
            <a:off x="1143000" y="2209800"/>
            <a:ext cx="2438400" cy="461963"/>
          </a:xfrm>
          <a:prstGeom prst="rect">
            <a:avLst/>
          </a:prstGeom>
          <a:noFill/>
          <a:ln w="9525">
            <a:noFill/>
            <a:miter lim="800000"/>
            <a:headEnd/>
            <a:tailEnd/>
          </a:ln>
        </p:spPr>
        <p:txBody>
          <a:bodyPr>
            <a:spAutoFit/>
          </a:bodyPr>
          <a:lstStyle/>
          <a:p>
            <a:r>
              <a:rPr lang="en-US">
                <a:solidFill>
                  <a:srgbClr val="FC8004"/>
                </a:solidFill>
                <a:latin typeface="Arial" charset="0"/>
                <a:cs typeface="Arial" charset="0"/>
              </a:rPr>
              <a:t>erosion</a:t>
            </a:r>
          </a:p>
        </p:txBody>
      </p:sp>
      <p:sp>
        <p:nvSpPr>
          <p:cNvPr id="67587" name="TextBox 5"/>
          <p:cNvSpPr txBox="1">
            <a:spLocks noChangeArrowheads="1"/>
          </p:cNvSpPr>
          <p:nvPr/>
        </p:nvSpPr>
        <p:spPr bwMode="auto">
          <a:xfrm>
            <a:off x="5638800" y="2133600"/>
            <a:ext cx="2209800" cy="461963"/>
          </a:xfrm>
          <a:prstGeom prst="rect">
            <a:avLst/>
          </a:prstGeom>
          <a:noFill/>
          <a:ln w="9525">
            <a:noFill/>
            <a:miter lim="800000"/>
            <a:headEnd/>
            <a:tailEnd/>
          </a:ln>
        </p:spPr>
        <p:txBody>
          <a:bodyPr>
            <a:spAutoFit/>
          </a:bodyPr>
          <a:lstStyle/>
          <a:p>
            <a:r>
              <a:rPr lang="en-US">
                <a:solidFill>
                  <a:srgbClr val="FC8004"/>
                </a:solidFill>
                <a:latin typeface="Arial" charset="0"/>
                <a:cs typeface="Arial" charset="0"/>
              </a:rPr>
              <a:t>deposition</a:t>
            </a:r>
          </a:p>
        </p:txBody>
      </p:sp>
      <p:sp>
        <p:nvSpPr>
          <p:cNvPr id="67588" name="TextBox 6"/>
          <p:cNvSpPr txBox="1">
            <a:spLocks noChangeArrowheads="1"/>
          </p:cNvSpPr>
          <p:nvPr/>
        </p:nvSpPr>
        <p:spPr bwMode="auto">
          <a:xfrm>
            <a:off x="1371600" y="3886200"/>
            <a:ext cx="2286000" cy="457200"/>
          </a:xfrm>
          <a:prstGeom prst="rect">
            <a:avLst/>
          </a:prstGeom>
          <a:noFill/>
          <a:ln w="9525">
            <a:noFill/>
            <a:miter lim="800000"/>
            <a:headEnd/>
            <a:tailEnd/>
          </a:ln>
        </p:spPr>
        <p:txBody>
          <a:bodyPr>
            <a:spAutoFit/>
          </a:bodyPr>
          <a:lstStyle/>
          <a:p>
            <a:r>
              <a:rPr lang="en-US">
                <a:solidFill>
                  <a:srgbClr val="FC8004"/>
                </a:solidFill>
                <a:latin typeface="Arial" charset="0"/>
                <a:cs typeface="Arial" charset="0"/>
              </a:rPr>
              <a:t>flying</a:t>
            </a:r>
          </a:p>
        </p:txBody>
      </p:sp>
      <p:sp>
        <p:nvSpPr>
          <p:cNvPr id="9" name="Title 6"/>
          <p:cNvSpPr txBox="1">
            <a:spLocks/>
          </p:cNvSpPr>
          <p:nvPr/>
        </p:nvSpPr>
        <p:spPr>
          <a:xfrm>
            <a:off x="685800" y="609600"/>
            <a:ext cx="7772400" cy="1143000"/>
          </a:xfrm>
          <a:prstGeom prst="rect">
            <a:avLst/>
          </a:prstGeom>
        </p:spPr>
        <p:txBody>
          <a:bodyPr/>
          <a:lstStyle/>
          <a:p>
            <a:pPr algn="ctr">
              <a:defRPr/>
            </a:pPr>
            <a:r>
              <a:rPr lang="en-US" sz="4400" kern="0">
                <a:solidFill>
                  <a:srgbClr val="30D065"/>
                </a:solidFill>
                <a:latin typeface="Arial" pitchFamily="34" charset="0"/>
                <a:ea typeface="+mj-ea"/>
                <a:cs typeface="Arial" pitchFamily="34" charset="0"/>
              </a:rPr>
              <a:t>Analogy</a:t>
            </a:r>
            <a:endParaRPr lang="en-US" sz="4400" kern="0" dirty="0">
              <a:solidFill>
                <a:srgbClr val="30D065"/>
              </a:solidFill>
              <a:latin typeface="Arial" pitchFamily="34" charset="0"/>
              <a:ea typeface="+mj-ea"/>
              <a:cs typeface="Arial" pitchFamily="34" charset="0"/>
            </a:endParaRPr>
          </a:p>
        </p:txBody>
      </p:sp>
      <p:pic>
        <p:nvPicPr>
          <p:cNvPr id="67590" name="Picture 2" descr="C:\Users\dockensf\AppData\Local\Microsoft\Windows\Temporary Internet Files\Content.IE5\Z0CA17EL\MCj04417080000[1].png"/>
          <p:cNvPicPr>
            <a:picLocks noChangeAspect="1" noChangeArrowheads="1"/>
          </p:cNvPicPr>
          <p:nvPr/>
        </p:nvPicPr>
        <p:blipFill>
          <a:blip r:embed="rId4"/>
          <a:srcRect/>
          <a:stretch>
            <a:fillRect/>
          </a:stretch>
        </p:blipFill>
        <p:spPr bwMode="auto">
          <a:xfrm>
            <a:off x="3505200" y="5791200"/>
            <a:ext cx="914400" cy="914400"/>
          </a:xfrm>
          <a:prstGeom prst="rect">
            <a:avLst/>
          </a:prstGeom>
          <a:noFill/>
          <a:ln w="9525">
            <a:noFill/>
            <a:miter lim="800000"/>
            <a:headEnd/>
            <a:tailEnd/>
          </a:ln>
        </p:spPr>
      </p:pic>
      <p:pic>
        <p:nvPicPr>
          <p:cNvPr id="67591" name="Picture 3" descr="C:\Users\dockensf\AppData\Local\Microsoft\Windows\Temporary Internet Files\Content.IE5\I0WSZNEI\MCj04368940000[1].png"/>
          <p:cNvPicPr>
            <a:picLocks noChangeAspect="1" noChangeArrowheads="1"/>
          </p:cNvPicPr>
          <p:nvPr/>
        </p:nvPicPr>
        <p:blipFill>
          <a:blip r:embed="rId5"/>
          <a:srcRect/>
          <a:stretch>
            <a:fillRect/>
          </a:stretch>
        </p:blipFill>
        <p:spPr bwMode="auto">
          <a:xfrm>
            <a:off x="4648200" y="5943600"/>
            <a:ext cx="762000" cy="762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8001000" cy="4114800"/>
          </a:xfrm>
        </p:spPr>
        <p:txBody>
          <a:bodyPr/>
          <a:lstStyle/>
          <a:p>
            <a:pPr>
              <a:buFontTx/>
              <a:buNone/>
              <a:defRPr/>
            </a:pPr>
            <a:r>
              <a:rPr lang="en-US" sz="6000" dirty="0" smtClean="0">
                <a:solidFill>
                  <a:schemeClr val="accent1">
                    <a:lumMod val="75000"/>
                  </a:schemeClr>
                </a:solidFill>
                <a:latin typeface="Arial" pitchFamily="34" charset="0"/>
                <a:cs typeface="Arial" pitchFamily="34" charset="0"/>
              </a:rPr>
              <a:t>Ideas and Suggestions</a:t>
            </a:r>
          </a:p>
          <a:p>
            <a:pPr>
              <a:buFontTx/>
              <a:buNone/>
              <a:defRPr/>
            </a:pPr>
            <a:r>
              <a:rPr lang="en-US" sz="6000" dirty="0" smtClean="0">
                <a:solidFill>
                  <a:schemeClr val="accent1">
                    <a:lumMod val="75000"/>
                  </a:schemeClr>
                </a:solidFill>
                <a:latin typeface="Arial" pitchFamily="34" charset="0"/>
                <a:cs typeface="Arial" pitchFamily="34" charset="0"/>
              </a:rPr>
              <a:t>	</a:t>
            </a:r>
            <a:endParaRPr lang="en-US" sz="2800" dirty="0">
              <a:solidFill>
                <a:srgbClr val="00206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1"/>
          <p:cNvSpPr>
            <a:spLocks noGrp="1"/>
          </p:cNvSpPr>
          <p:nvPr>
            <p:ph type="title"/>
          </p:nvPr>
        </p:nvSpPr>
        <p:spPr/>
        <p:txBody>
          <a:bodyPr/>
          <a:lstStyle/>
          <a:p>
            <a:r>
              <a:rPr lang="en-US" smtClean="0">
                <a:solidFill>
                  <a:srgbClr val="FF0000"/>
                </a:solidFill>
                <a:latin typeface="Arial" charset="0"/>
                <a:cs typeface="Arial" charset="0"/>
              </a:rPr>
              <a:t>Changing States of Matter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828800"/>
            <a:ext cx="7772400" cy="4114800"/>
          </a:xfrm>
        </p:spPr>
        <p:txBody>
          <a:bodyPr/>
          <a:lstStyle/>
          <a:p>
            <a:pPr algn="ctr">
              <a:buFontTx/>
              <a:buNone/>
              <a:defRPr/>
            </a:pPr>
            <a:r>
              <a:rPr lang="en-US" sz="6600" dirty="0" smtClean="0">
                <a:solidFill>
                  <a:schemeClr val="accent1">
                    <a:lumMod val="75000"/>
                  </a:schemeClr>
                </a:solidFill>
                <a:latin typeface="Arial" pitchFamily="34" charset="0"/>
                <a:cs typeface="Arial" pitchFamily="34" charset="0"/>
              </a:rPr>
              <a:t>Reflections</a:t>
            </a:r>
          </a:p>
          <a:p>
            <a:pPr>
              <a:buFontTx/>
              <a:buNone/>
              <a:defRPr/>
            </a:pPr>
            <a:r>
              <a:rPr lang="en-US" dirty="0" smtClean="0">
                <a:solidFill>
                  <a:srgbClr val="002060"/>
                </a:solidFill>
                <a:latin typeface="Arial" pitchFamily="34" charset="0"/>
                <a:cs typeface="Arial" pitchFamily="34" charset="0"/>
              </a:rPr>
              <a:t>Choose one instructional strategy implemented in this lesson and describe how it was used to differentiate for a visual learner.</a:t>
            </a:r>
            <a:endParaRPr lang="en-US" dirty="0" smtClean="0">
              <a:solidFill>
                <a:srgbClr val="002060"/>
              </a:solidFill>
            </a:endParaRPr>
          </a:p>
          <a:p>
            <a:pPr>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Box 1"/>
          <p:cNvSpPr txBox="1">
            <a:spLocks noChangeArrowheads="1"/>
          </p:cNvSpPr>
          <p:nvPr/>
        </p:nvSpPr>
        <p:spPr bwMode="auto">
          <a:xfrm>
            <a:off x="1524000" y="1524000"/>
            <a:ext cx="6477000" cy="1938338"/>
          </a:xfrm>
          <a:prstGeom prst="rect">
            <a:avLst/>
          </a:prstGeom>
          <a:noFill/>
          <a:ln w="9525">
            <a:noFill/>
            <a:miter lim="800000"/>
            <a:headEnd/>
            <a:tailEnd/>
          </a:ln>
        </p:spPr>
        <p:txBody>
          <a:bodyPr>
            <a:spAutoFit/>
          </a:bodyPr>
          <a:lstStyle/>
          <a:p>
            <a:r>
              <a:rPr lang="en-US" sz="6000">
                <a:solidFill>
                  <a:srgbClr val="FF00FF"/>
                </a:solidFill>
                <a:latin typeface="Arial" charset="0"/>
                <a:cs typeface="Arial" charset="0"/>
              </a:rPr>
              <a:t>Let’s take a quick 10 minute break!!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extBox 7"/>
          <p:cNvSpPr txBox="1">
            <a:spLocks noChangeArrowheads="1"/>
          </p:cNvSpPr>
          <p:nvPr/>
        </p:nvSpPr>
        <p:spPr bwMode="auto">
          <a:xfrm>
            <a:off x="1143000" y="838200"/>
            <a:ext cx="7162800" cy="1446213"/>
          </a:xfrm>
          <a:prstGeom prst="rect">
            <a:avLst/>
          </a:prstGeom>
          <a:noFill/>
          <a:ln w="9525">
            <a:noFill/>
            <a:miter lim="800000"/>
            <a:headEnd/>
            <a:tailEnd/>
          </a:ln>
        </p:spPr>
        <p:txBody>
          <a:bodyPr>
            <a:spAutoFit/>
          </a:bodyPr>
          <a:lstStyle/>
          <a:p>
            <a:pPr algn="ctr"/>
            <a:r>
              <a:rPr lang="en-US" sz="4400">
                <a:latin typeface="Arial" charset="0"/>
              </a:rPr>
              <a:t>Similarities and Differences of the Earth and Moon</a:t>
            </a:r>
          </a:p>
        </p:txBody>
      </p:sp>
      <p:pic>
        <p:nvPicPr>
          <p:cNvPr id="77826" name="Picture 3" descr="Earth Globe Clipart">
            <a:hlinkClick r:id="rId3"/>
          </p:cNvPr>
          <p:cNvPicPr>
            <a:picLocks noChangeAspect="1" noChangeArrowheads="1"/>
          </p:cNvPicPr>
          <p:nvPr/>
        </p:nvPicPr>
        <p:blipFill>
          <a:blip r:embed="rId4" r:link="rId5">
            <a:lum bright="20000" contrast="30000"/>
          </a:blip>
          <a:srcRect/>
          <a:stretch>
            <a:fillRect/>
          </a:stretch>
        </p:blipFill>
        <p:spPr bwMode="auto">
          <a:xfrm>
            <a:off x="1066800" y="2438400"/>
            <a:ext cx="3238500" cy="3197225"/>
          </a:xfrm>
          <a:prstGeom prst="rect">
            <a:avLst/>
          </a:prstGeom>
          <a:noFill/>
          <a:ln w="9525">
            <a:noFill/>
            <a:miter lim="800000"/>
            <a:headEnd/>
            <a:tailEnd/>
          </a:ln>
        </p:spPr>
      </p:pic>
      <p:pic>
        <p:nvPicPr>
          <p:cNvPr id="77827" name="Picture 2" descr="Moons Clipart">
            <a:hlinkClick r:id="rId6"/>
          </p:cNvPr>
          <p:cNvPicPr>
            <a:picLocks noChangeAspect="1" noChangeArrowheads="1"/>
          </p:cNvPicPr>
          <p:nvPr/>
        </p:nvPicPr>
        <p:blipFill>
          <a:blip r:embed="rId7" r:link="rId8">
            <a:lum bright="-30000" contrast="48000"/>
          </a:blip>
          <a:srcRect/>
          <a:stretch>
            <a:fillRect/>
          </a:stretch>
        </p:blipFill>
        <p:spPr bwMode="auto">
          <a:xfrm>
            <a:off x="5943600" y="4419600"/>
            <a:ext cx="1143000" cy="1143000"/>
          </a:xfrm>
          <a:prstGeom prst="rect">
            <a:avLst/>
          </a:prstGeom>
          <a:noFill/>
          <a:ln w="9525">
            <a:noFill/>
            <a:miter lim="800000"/>
            <a:headEnd/>
            <a:tailEnd/>
          </a:ln>
        </p:spPr>
      </p:pic>
      <p:sp>
        <p:nvSpPr>
          <p:cNvPr id="77828" name="TextBox 5"/>
          <p:cNvSpPr txBox="1">
            <a:spLocks noChangeArrowheads="1"/>
          </p:cNvSpPr>
          <p:nvPr/>
        </p:nvSpPr>
        <p:spPr bwMode="auto">
          <a:xfrm>
            <a:off x="2133600" y="5867400"/>
            <a:ext cx="1752600" cy="584200"/>
          </a:xfrm>
          <a:prstGeom prst="rect">
            <a:avLst/>
          </a:prstGeom>
          <a:noFill/>
          <a:ln w="9525">
            <a:noFill/>
            <a:miter lim="800000"/>
            <a:headEnd/>
            <a:tailEnd/>
          </a:ln>
        </p:spPr>
        <p:txBody>
          <a:bodyPr>
            <a:spAutoFit/>
          </a:bodyPr>
          <a:lstStyle/>
          <a:p>
            <a:r>
              <a:rPr lang="en-US" sz="3200">
                <a:latin typeface="Arial" charset="0"/>
              </a:rPr>
              <a:t>Earth</a:t>
            </a:r>
          </a:p>
        </p:txBody>
      </p:sp>
      <p:sp>
        <p:nvSpPr>
          <p:cNvPr id="77829" name="TextBox 6"/>
          <p:cNvSpPr txBox="1">
            <a:spLocks noChangeArrowheads="1"/>
          </p:cNvSpPr>
          <p:nvPr/>
        </p:nvSpPr>
        <p:spPr bwMode="auto">
          <a:xfrm>
            <a:off x="5867400" y="5867400"/>
            <a:ext cx="1905000" cy="584200"/>
          </a:xfrm>
          <a:prstGeom prst="rect">
            <a:avLst/>
          </a:prstGeom>
          <a:noFill/>
          <a:ln w="9525">
            <a:noFill/>
            <a:miter lim="800000"/>
            <a:headEnd/>
            <a:tailEnd/>
          </a:ln>
        </p:spPr>
        <p:txBody>
          <a:bodyPr>
            <a:spAutoFit/>
          </a:bodyPr>
          <a:lstStyle/>
          <a:p>
            <a:r>
              <a:rPr lang="en-US" sz="3200">
                <a:latin typeface="Arial" charset="0"/>
              </a:rPr>
              <a:t>Moon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u="sng" dirty="0" smtClean="0">
                <a:solidFill>
                  <a:schemeClr val="accent6"/>
                </a:solidFill>
                <a:effectLst>
                  <a:outerShdw blurRad="38100" dist="38100" dir="2700000" algn="tl">
                    <a:srgbClr val="000000">
                      <a:alpha val="43137"/>
                    </a:srgbClr>
                  </a:outerShdw>
                </a:effectLst>
                <a:latin typeface="Arial" pitchFamily="34" charset="0"/>
                <a:cs typeface="Arial" pitchFamily="34" charset="0"/>
              </a:rPr>
              <a:t>Group Norms</a:t>
            </a:r>
            <a:endParaRPr lang="en-US" b="1" u="sng" dirty="0">
              <a:solidFill>
                <a:schemeClr val="accent6"/>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533400" y="1981200"/>
            <a:ext cx="7772400" cy="4114800"/>
          </a:xfrm>
        </p:spPr>
        <p:txBody>
          <a:bodyPr/>
          <a:lstStyle/>
          <a:p>
            <a:pPr>
              <a:buFont typeface="Wingdings" pitchFamily="2" charset="2"/>
              <a:buChar char="q"/>
              <a:defRPr/>
            </a:pPr>
            <a:r>
              <a:rPr lang="en-US" dirty="0" smtClean="0">
                <a:solidFill>
                  <a:schemeClr val="accent6"/>
                </a:solidFill>
              </a:rPr>
              <a:t>   </a:t>
            </a:r>
            <a:r>
              <a:rPr lang="en-US" dirty="0" smtClean="0">
                <a:solidFill>
                  <a:schemeClr val="accent6"/>
                </a:solidFill>
                <a:latin typeface="Arial" pitchFamily="34" charset="0"/>
                <a:cs typeface="Arial" pitchFamily="34" charset="0"/>
              </a:rPr>
              <a:t>Take care of your needs</a:t>
            </a:r>
          </a:p>
          <a:p>
            <a:pPr>
              <a:buFont typeface="Wingdings" pitchFamily="2" charset="2"/>
              <a:buChar char="q"/>
              <a:defRPr/>
            </a:pPr>
            <a:r>
              <a:rPr lang="en-US" dirty="0">
                <a:solidFill>
                  <a:schemeClr val="accent6"/>
                </a:solidFill>
                <a:latin typeface="Arial" pitchFamily="34" charset="0"/>
                <a:cs typeface="Arial" pitchFamily="34" charset="0"/>
              </a:rPr>
              <a:t> </a:t>
            </a:r>
            <a:r>
              <a:rPr lang="en-US" dirty="0" smtClean="0">
                <a:solidFill>
                  <a:schemeClr val="accent6"/>
                </a:solidFill>
                <a:latin typeface="Arial" pitchFamily="34" charset="0"/>
                <a:cs typeface="Arial" pitchFamily="34" charset="0"/>
              </a:rPr>
              <a:t>  </a:t>
            </a:r>
            <a:endParaRPr lang="en-US" dirty="0">
              <a:solidFill>
                <a:schemeClr val="accent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447800" y="304800"/>
            <a:ext cx="6400800" cy="1219200"/>
          </a:xfrm>
          <a:prstGeom prst="rect">
            <a:avLst/>
          </a:prstGeom>
        </p:spPr>
        <p:txBody>
          <a:bodyPr/>
          <a:lstStyle/>
          <a:p>
            <a:pPr algn="ctr">
              <a:defRPr/>
            </a:pPr>
            <a:r>
              <a:rPr lang="en-US" sz="4400" kern="0" dirty="0">
                <a:solidFill>
                  <a:srgbClr val="000066"/>
                </a:solidFill>
                <a:latin typeface="Arial" pitchFamily="34" charset="0"/>
                <a:ea typeface="+mj-ea"/>
                <a:cs typeface="Arial" pitchFamily="34" charset="0"/>
              </a:rPr>
              <a:t>Three Tab Book and Venn Diagram</a:t>
            </a:r>
            <a:endParaRPr lang="en-US" sz="4400" kern="0" dirty="0">
              <a:solidFill>
                <a:srgbClr val="000066"/>
              </a:solidFill>
              <a:latin typeface="Arial" pitchFamily="34" charset="0"/>
              <a:ea typeface="+mj-ea"/>
              <a:cs typeface="Arial" pitchFamily="34" charset="0"/>
            </a:endParaRPr>
          </a:p>
        </p:txBody>
      </p:sp>
      <p:sp>
        <p:nvSpPr>
          <p:cNvPr id="3" name="Rectangle 3"/>
          <p:cNvSpPr txBox="1">
            <a:spLocks noChangeArrowheads="1"/>
          </p:cNvSpPr>
          <p:nvPr/>
        </p:nvSpPr>
        <p:spPr>
          <a:xfrm>
            <a:off x="1371600" y="1752600"/>
            <a:ext cx="6400800" cy="4495800"/>
          </a:xfrm>
          <a:prstGeom prst="rect">
            <a:avLst/>
          </a:prstGeom>
        </p:spPr>
        <p:txBody>
          <a:bodyPr/>
          <a:lstStyle/>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Hotdog or hamburger folded into   	thirds</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KWL (Know, Want to Know, Learned)</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Sequencing or flowchart</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Three parts, pieces or stages</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Use horizontally or vertically</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Three parts that have a hierarchy</a:t>
            </a:r>
          </a:p>
          <a:p>
            <a:pPr marL="342900" indent="-342900">
              <a:lnSpc>
                <a:spcPct val="90000"/>
              </a:lnSpc>
              <a:spcBef>
                <a:spcPct val="20000"/>
              </a:spcBef>
              <a:buFontTx/>
              <a:buChar char="•"/>
              <a:defRPr/>
            </a:pPr>
            <a:r>
              <a:rPr lang="en-US" kern="0" dirty="0">
                <a:solidFill>
                  <a:srgbClr val="000066"/>
                </a:solidFill>
                <a:latin typeface="Arial" pitchFamily="34" charset="0"/>
                <a:cs typeface="Arial" pitchFamily="34" charset="0"/>
              </a:rPr>
              <a:t>Simple way to make Venn Diagram 	booklet</a:t>
            </a:r>
          </a:p>
          <a:p>
            <a:pPr marL="342900" indent="-342900">
              <a:lnSpc>
                <a:spcPct val="90000"/>
              </a:lnSpc>
              <a:spcBef>
                <a:spcPct val="20000"/>
              </a:spcBef>
              <a:buFontTx/>
              <a:buChar char="•"/>
              <a:defRPr/>
            </a:pPr>
            <a:endParaRPr lang="en-US" kern="0" dirty="0">
              <a:solidFill>
                <a:srgbClr val="000066"/>
              </a:solidFill>
              <a:latin typeface="Arial" pitchFamily="34" charset="0"/>
              <a:cs typeface="Arial" pitchFamily="34" charset="0"/>
            </a:endParaRPr>
          </a:p>
          <a:p>
            <a:pPr marL="342900" indent="-342900">
              <a:lnSpc>
                <a:spcPct val="90000"/>
              </a:lnSpc>
              <a:spcBef>
                <a:spcPct val="20000"/>
              </a:spcBef>
              <a:buFontTx/>
              <a:buChar char="•"/>
              <a:defRPr/>
            </a:pPr>
            <a:endParaRPr lang="en-US" kern="0" dirty="0">
              <a:solidFill>
                <a:srgbClr val="000066"/>
              </a:solidFill>
              <a:latin typeface="Arial" pitchFamily="34" charset="0"/>
              <a:cs typeface="Arial" pitchFamily="34" charset="0"/>
            </a:endParaRPr>
          </a:p>
        </p:txBody>
      </p:sp>
      <p:pic>
        <p:nvPicPr>
          <p:cNvPr id="79875" name="Picture 7"/>
          <p:cNvPicPr>
            <a:picLocks noChangeAspect="1" noChangeArrowheads="1"/>
          </p:cNvPicPr>
          <p:nvPr/>
        </p:nvPicPr>
        <p:blipFill>
          <a:blip r:embed="rId3"/>
          <a:srcRect/>
          <a:stretch>
            <a:fillRect/>
          </a:stretch>
        </p:blipFill>
        <p:spPr bwMode="auto">
          <a:xfrm>
            <a:off x="4038600" y="5373688"/>
            <a:ext cx="3419475" cy="1303337"/>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mtClean="0">
                <a:solidFill>
                  <a:srgbClr val="30D065"/>
                </a:solidFill>
                <a:latin typeface="Arial" charset="0"/>
                <a:cs typeface="Arial" charset="0"/>
              </a:rPr>
              <a:t>Rallyrobin</a:t>
            </a:r>
          </a:p>
        </p:txBody>
      </p:sp>
      <p:sp>
        <p:nvSpPr>
          <p:cNvPr id="81922" name="Content Placeholder 2"/>
          <p:cNvSpPr>
            <a:spLocks noGrp="1"/>
          </p:cNvSpPr>
          <p:nvPr>
            <p:ph idx="1"/>
          </p:nvPr>
        </p:nvSpPr>
        <p:spPr>
          <a:xfrm>
            <a:off x="685800" y="1752600"/>
            <a:ext cx="7772400" cy="4114800"/>
          </a:xfrm>
        </p:spPr>
        <p:txBody>
          <a:bodyPr/>
          <a:lstStyle/>
          <a:p>
            <a:r>
              <a:rPr lang="en-US" smtClean="0">
                <a:solidFill>
                  <a:srgbClr val="30D065"/>
                </a:solidFill>
                <a:latin typeface="Arial" charset="0"/>
                <a:cs typeface="Arial" charset="0"/>
              </a:rPr>
              <a:t>Students form pairs</a:t>
            </a:r>
          </a:p>
          <a:p>
            <a:r>
              <a:rPr lang="en-US" smtClean="0">
                <a:solidFill>
                  <a:srgbClr val="30D065"/>
                </a:solidFill>
                <a:latin typeface="Arial" charset="0"/>
                <a:cs typeface="Arial" charset="0"/>
              </a:rPr>
              <a:t>Take turns sharing with a partner</a:t>
            </a:r>
          </a:p>
          <a:p>
            <a:r>
              <a:rPr lang="en-US" smtClean="0">
                <a:solidFill>
                  <a:srgbClr val="30D065"/>
                </a:solidFill>
                <a:latin typeface="Arial" charset="0"/>
                <a:cs typeface="Arial" charset="0"/>
              </a:rPr>
              <a:t>Pairs discuss which ideas they both came up with and which were unique</a:t>
            </a:r>
          </a:p>
          <a:p>
            <a:pPr>
              <a:buFontTx/>
              <a:buNone/>
            </a:pPr>
            <a:endParaRPr lang="en-US" sz="2400" smtClean="0">
              <a:solidFill>
                <a:srgbClr val="002060"/>
              </a:solidFill>
              <a:latin typeface="Arial" charset="0"/>
              <a:cs typeface="Arial" charset="0"/>
            </a:endParaRPr>
          </a:p>
          <a:p>
            <a:pPr>
              <a:buFontTx/>
              <a:buNone/>
            </a:pPr>
            <a:r>
              <a:rPr lang="en-US" sz="2400" smtClean="0">
                <a:solidFill>
                  <a:srgbClr val="002060"/>
                </a:solidFill>
                <a:latin typeface="Arial" charset="0"/>
                <a:cs typeface="Arial" charset="0"/>
              </a:rPr>
              <a:t>Which parts of this lesson meet the learning style needs of the auditory learner?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685800" y="685800"/>
            <a:ext cx="7772400" cy="1143000"/>
          </a:xfrm>
        </p:spPr>
        <p:txBody>
          <a:bodyPr/>
          <a:lstStyle/>
          <a:p>
            <a:r>
              <a:rPr lang="en-US" smtClean="0">
                <a:solidFill>
                  <a:srgbClr val="CC0000"/>
                </a:solidFill>
                <a:latin typeface="Arial" charset="0"/>
                <a:cs typeface="Arial" charset="0"/>
              </a:rPr>
              <a:t>How does this work with 5E?</a:t>
            </a:r>
          </a:p>
        </p:txBody>
      </p:sp>
      <p:sp>
        <p:nvSpPr>
          <p:cNvPr id="83970" name="Content Placeholder 2"/>
          <p:cNvSpPr>
            <a:spLocks noGrp="1"/>
          </p:cNvSpPr>
          <p:nvPr>
            <p:ph idx="1"/>
          </p:nvPr>
        </p:nvSpPr>
        <p:spPr/>
        <p:txBody>
          <a:bodyPr/>
          <a:lstStyle/>
          <a:p>
            <a:r>
              <a:rPr lang="en-US" smtClean="0">
                <a:solidFill>
                  <a:srgbClr val="CC0000"/>
                </a:solidFill>
                <a:latin typeface="Arial" charset="0"/>
                <a:cs typeface="Arial" charset="0"/>
              </a:rPr>
              <a:t>Engage</a:t>
            </a:r>
          </a:p>
          <a:p>
            <a:r>
              <a:rPr lang="en-US" smtClean="0">
                <a:solidFill>
                  <a:srgbClr val="CC0000"/>
                </a:solidFill>
                <a:latin typeface="Arial" charset="0"/>
                <a:cs typeface="Arial" charset="0"/>
              </a:rPr>
              <a:t>Explore</a:t>
            </a:r>
          </a:p>
          <a:p>
            <a:r>
              <a:rPr lang="en-US" smtClean="0">
                <a:solidFill>
                  <a:srgbClr val="CC0000"/>
                </a:solidFill>
                <a:latin typeface="Arial" charset="0"/>
                <a:cs typeface="Arial" charset="0"/>
              </a:rPr>
              <a:t>Explain</a:t>
            </a:r>
          </a:p>
          <a:p>
            <a:r>
              <a:rPr lang="en-US" smtClean="0">
                <a:solidFill>
                  <a:srgbClr val="CC0000"/>
                </a:solidFill>
                <a:latin typeface="Arial" charset="0"/>
                <a:cs typeface="Arial" charset="0"/>
              </a:rPr>
              <a:t>Elaborate</a:t>
            </a:r>
          </a:p>
          <a:p>
            <a:r>
              <a:rPr lang="en-US" smtClean="0">
                <a:solidFill>
                  <a:srgbClr val="CC0000"/>
                </a:solidFill>
                <a:latin typeface="Arial" charset="0"/>
                <a:cs typeface="Arial" charset="0"/>
              </a:rPr>
              <a:t>Evaluate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en-US" smtClean="0">
                <a:solidFill>
                  <a:srgbClr val="CC0000"/>
                </a:solidFill>
                <a:latin typeface="Arial" charset="0"/>
                <a:cs typeface="Arial" charset="0"/>
              </a:rPr>
              <a:t>Engage</a:t>
            </a:r>
          </a:p>
        </p:txBody>
      </p:sp>
      <p:sp>
        <p:nvSpPr>
          <p:cNvPr id="86018" name="Content Placeholder 2"/>
          <p:cNvSpPr>
            <a:spLocks noGrp="1"/>
          </p:cNvSpPr>
          <p:nvPr>
            <p:ph idx="1"/>
          </p:nvPr>
        </p:nvSpPr>
        <p:spPr>
          <a:xfrm>
            <a:off x="685800" y="1752600"/>
            <a:ext cx="7772400" cy="4114800"/>
          </a:xfrm>
        </p:spPr>
        <p:txBody>
          <a:bodyPr/>
          <a:lstStyle/>
          <a:p>
            <a:pPr>
              <a:buFontTx/>
              <a:buNone/>
            </a:pPr>
            <a:r>
              <a:rPr lang="en-US" sz="2400" smtClean="0">
                <a:solidFill>
                  <a:srgbClr val="CC0000"/>
                </a:solidFill>
                <a:latin typeface="Arial" charset="0"/>
                <a:cs typeface="Arial" charset="0"/>
              </a:rPr>
              <a:t>Materials</a:t>
            </a:r>
          </a:p>
          <a:p>
            <a:r>
              <a:rPr lang="en-US" sz="2400" smtClean="0">
                <a:solidFill>
                  <a:srgbClr val="CC0000"/>
                </a:solidFill>
                <a:latin typeface="Arial" charset="0"/>
                <a:cs typeface="Arial" charset="0"/>
              </a:rPr>
              <a:t>Bowl</a:t>
            </a:r>
          </a:p>
          <a:p>
            <a:r>
              <a:rPr lang="en-US" sz="2400" smtClean="0">
                <a:solidFill>
                  <a:srgbClr val="CC0000"/>
                </a:solidFill>
                <a:latin typeface="Arial" charset="0"/>
                <a:cs typeface="Arial" charset="0"/>
              </a:rPr>
              <a:t>Water</a:t>
            </a:r>
          </a:p>
          <a:p>
            <a:r>
              <a:rPr lang="en-US" sz="2400" smtClean="0">
                <a:solidFill>
                  <a:srgbClr val="CC0000"/>
                </a:solidFill>
                <a:latin typeface="Arial" charset="0"/>
                <a:cs typeface="Arial" charset="0"/>
              </a:rPr>
              <a:t>Piece of plastic</a:t>
            </a:r>
          </a:p>
          <a:p>
            <a:r>
              <a:rPr lang="en-US" sz="2400" smtClean="0">
                <a:solidFill>
                  <a:srgbClr val="CC0000"/>
                </a:solidFill>
                <a:latin typeface="Arial" charset="0"/>
                <a:cs typeface="Arial" charset="0"/>
              </a:rPr>
              <a:t>Plastic cup</a:t>
            </a:r>
          </a:p>
          <a:p>
            <a:pPr>
              <a:buFontTx/>
              <a:buNone/>
            </a:pPr>
            <a:r>
              <a:rPr lang="en-US" sz="2400" smtClean="0">
                <a:solidFill>
                  <a:srgbClr val="CC0000"/>
                </a:solidFill>
                <a:latin typeface="Arial" charset="0"/>
                <a:cs typeface="Arial" charset="0"/>
              </a:rPr>
              <a:t>Directions</a:t>
            </a:r>
          </a:p>
          <a:p>
            <a:r>
              <a:rPr lang="en-US" sz="2400" smtClean="0">
                <a:solidFill>
                  <a:srgbClr val="CC0000"/>
                </a:solidFill>
                <a:latin typeface="Arial" charset="0"/>
                <a:cs typeface="Arial" charset="0"/>
              </a:rPr>
              <a:t>Make the floating piece of plastic go down to the bottom of the bowl and stay on the bottom without directly touching the piece of plastic with your hand or with any object.</a:t>
            </a:r>
          </a:p>
          <a:p>
            <a:pPr>
              <a:buFontTx/>
              <a:buNone/>
            </a:pPr>
            <a:endParaRPr lang="en-US" sz="2400" smtClean="0">
              <a:solidFill>
                <a:srgbClr val="CC0000"/>
              </a:solidFill>
              <a:latin typeface="Arial" charset="0"/>
              <a:cs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685800" y="0"/>
            <a:ext cx="7772400" cy="1143000"/>
          </a:xfrm>
        </p:spPr>
        <p:txBody>
          <a:bodyPr/>
          <a:lstStyle/>
          <a:p>
            <a:r>
              <a:rPr lang="en-US" u="sng" smtClean="0">
                <a:solidFill>
                  <a:srgbClr val="FC8004"/>
                </a:solidFill>
                <a:latin typeface="Arial" charset="0"/>
                <a:cs typeface="Arial" charset="0"/>
              </a:rPr>
              <a:t>Explore</a:t>
            </a:r>
          </a:p>
        </p:txBody>
      </p:sp>
      <p:sp>
        <p:nvSpPr>
          <p:cNvPr id="88066" name="Content Placeholder 2"/>
          <p:cNvSpPr>
            <a:spLocks noGrp="1"/>
          </p:cNvSpPr>
          <p:nvPr>
            <p:ph idx="1"/>
          </p:nvPr>
        </p:nvSpPr>
        <p:spPr>
          <a:xfrm>
            <a:off x="762000" y="1295400"/>
            <a:ext cx="7772400" cy="4114800"/>
          </a:xfrm>
        </p:spPr>
        <p:txBody>
          <a:bodyPr/>
          <a:lstStyle/>
          <a:p>
            <a:pPr>
              <a:buFontTx/>
              <a:buNone/>
            </a:pPr>
            <a:r>
              <a:rPr lang="en-US" sz="2400" smtClean="0">
                <a:solidFill>
                  <a:srgbClr val="FC8004"/>
                </a:solidFill>
                <a:latin typeface="Arial" charset="0"/>
                <a:cs typeface="Arial" charset="0"/>
              </a:rPr>
              <a:t>Materials</a:t>
            </a:r>
          </a:p>
          <a:p>
            <a:r>
              <a:rPr lang="en-US" sz="2400" smtClean="0">
                <a:solidFill>
                  <a:srgbClr val="FC8004"/>
                </a:solidFill>
                <a:latin typeface="Arial" charset="0"/>
                <a:cs typeface="Arial" charset="0"/>
              </a:rPr>
              <a:t>Short ruler</a:t>
            </a:r>
          </a:p>
          <a:p>
            <a:r>
              <a:rPr lang="en-US" sz="2400" smtClean="0">
                <a:solidFill>
                  <a:srgbClr val="FC8004"/>
                </a:solidFill>
                <a:latin typeface="Arial" charset="0"/>
                <a:cs typeface="Arial" charset="0"/>
              </a:rPr>
              <a:t>Adhesive tape</a:t>
            </a:r>
          </a:p>
          <a:p>
            <a:r>
              <a:rPr lang="en-US" sz="2400" smtClean="0">
                <a:solidFill>
                  <a:srgbClr val="FC8004"/>
                </a:solidFill>
                <a:latin typeface="Arial" charset="0"/>
                <a:cs typeface="Arial" charset="0"/>
              </a:rPr>
              <a:t>Pennies</a:t>
            </a:r>
          </a:p>
          <a:p>
            <a:r>
              <a:rPr lang="en-US" sz="2400" smtClean="0">
                <a:solidFill>
                  <a:srgbClr val="FC8004"/>
                </a:solidFill>
                <a:latin typeface="Arial" charset="0"/>
                <a:cs typeface="Arial" charset="0"/>
              </a:rPr>
              <a:t>Long ruler</a:t>
            </a:r>
          </a:p>
          <a:p>
            <a:r>
              <a:rPr lang="en-US" sz="2400" smtClean="0">
                <a:solidFill>
                  <a:srgbClr val="FC8004"/>
                </a:solidFill>
                <a:latin typeface="Arial" charset="0"/>
                <a:cs typeface="Arial" charset="0"/>
              </a:rPr>
              <a:t>Ball of play dough</a:t>
            </a:r>
          </a:p>
          <a:p>
            <a:pPr>
              <a:buFontTx/>
              <a:buNone/>
            </a:pPr>
            <a:r>
              <a:rPr lang="en-US" sz="2400" smtClean="0">
                <a:solidFill>
                  <a:srgbClr val="FC8004"/>
                </a:solidFill>
                <a:latin typeface="Arial" charset="0"/>
                <a:cs typeface="Arial" charset="0"/>
              </a:rPr>
              <a:t>Directions</a:t>
            </a:r>
          </a:p>
          <a:p>
            <a:r>
              <a:rPr lang="en-US" sz="2400" smtClean="0">
                <a:solidFill>
                  <a:srgbClr val="FC8004"/>
                </a:solidFill>
                <a:latin typeface="Arial" charset="0"/>
                <a:cs typeface="Arial" charset="0"/>
              </a:rPr>
              <a:t>Place the short ruler on the ball of play dough at the midpoint forming a seesaw.  Place one penny on the end of the short seesaw.  Tape 2 pennies together, tape 4 pennies together and tape 8 pennies together.</a:t>
            </a:r>
          </a:p>
          <a:p>
            <a:r>
              <a:rPr lang="en-US" sz="2400" smtClean="0">
                <a:solidFill>
                  <a:srgbClr val="FC8004"/>
                </a:solidFill>
                <a:latin typeface="Arial" charset="0"/>
                <a:cs typeface="Arial" charset="0"/>
              </a:rPr>
              <a:t>   </a:t>
            </a:r>
          </a:p>
          <a:p>
            <a:endParaRPr lang="en-US" sz="2400" smtClean="0">
              <a:solidFill>
                <a:srgbClr val="FC8004"/>
              </a:solidFill>
              <a:latin typeface="Arial" charset="0"/>
              <a:cs typeface="Arial" charset="0"/>
            </a:endParaRPr>
          </a:p>
          <a:p>
            <a:endParaRPr lang="en-US" sz="2400" smtClean="0">
              <a:solidFill>
                <a:srgbClr val="FC8004"/>
              </a:solidFill>
              <a:latin typeface="Arial" charset="0"/>
              <a:cs typeface="Arial" charset="0"/>
            </a:endParaRPr>
          </a:p>
          <a:p>
            <a:pPr>
              <a:buFontTx/>
              <a:buNone/>
            </a:pPr>
            <a:endParaRPr lang="en-US" sz="2400" smtClean="0">
              <a:solidFill>
                <a:srgbClr val="FC8004"/>
              </a:solidFill>
              <a:latin typeface="Arial" charset="0"/>
              <a:cs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Content Placeholder 2"/>
          <p:cNvSpPr>
            <a:spLocks noGrp="1"/>
          </p:cNvSpPr>
          <p:nvPr>
            <p:ph idx="1"/>
          </p:nvPr>
        </p:nvSpPr>
        <p:spPr>
          <a:xfrm>
            <a:off x="685800" y="1219200"/>
            <a:ext cx="7772400" cy="4114800"/>
          </a:xfrm>
        </p:spPr>
        <p:txBody>
          <a:bodyPr/>
          <a:lstStyle/>
          <a:p>
            <a:r>
              <a:rPr lang="en-US" sz="2400" smtClean="0">
                <a:solidFill>
                  <a:srgbClr val="FC8004"/>
                </a:solidFill>
                <a:latin typeface="Arial" charset="0"/>
                <a:cs typeface="Arial" charset="0"/>
              </a:rPr>
              <a:t>Have one lab partner hold the long ruler at the end with the penny on it.  One partner will drop the two penny mass on the opposite end of the short ruler from a height of 20 cm.  Predict how high the one penny will move.  Note the direction the two pennies moved.  Which direction did the one penny move?  What caused it to stop moving?</a:t>
            </a:r>
          </a:p>
          <a:p>
            <a:r>
              <a:rPr lang="en-US" sz="2400" smtClean="0">
                <a:solidFill>
                  <a:srgbClr val="FC8004"/>
                </a:solidFill>
                <a:latin typeface="Arial" charset="0"/>
                <a:cs typeface="Arial" charset="0"/>
              </a:rPr>
              <a:t>Predict how high the one penny will move when the four penny mass is dropped.  Test the same as with two pennies.  Was your prediction right?</a:t>
            </a:r>
          </a:p>
          <a:p>
            <a:r>
              <a:rPr lang="en-US" sz="2400" smtClean="0">
                <a:solidFill>
                  <a:srgbClr val="FC8004"/>
                </a:solidFill>
                <a:latin typeface="Arial" charset="0"/>
                <a:cs typeface="Arial" charset="0"/>
              </a:rPr>
              <a:t>Repeat the steps with the eight penny mass.</a:t>
            </a:r>
          </a:p>
          <a:p>
            <a:r>
              <a:rPr lang="en-US" sz="2400" smtClean="0">
                <a:solidFill>
                  <a:srgbClr val="FC8004"/>
                </a:solidFill>
                <a:latin typeface="Arial" charset="0"/>
                <a:cs typeface="Arial" charset="0"/>
              </a:rPr>
              <a:t>What did you notice about the number of pennies and 	how high the one penny flew?</a:t>
            </a:r>
          </a:p>
          <a:p>
            <a:endParaRPr lang="en-US" sz="2400" smtClean="0">
              <a:solidFill>
                <a:srgbClr val="FC8004"/>
              </a:solidFill>
              <a:latin typeface="Arial" charset="0"/>
              <a:cs typeface="Arial" charset="0"/>
            </a:endParaRPr>
          </a:p>
          <a:p>
            <a:endParaRPr lang="en-US" sz="2400" smtClean="0">
              <a:solidFill>
                <a:srgbClr val="FC8004"/>
              </a:solidFill>
              <a:latin typeface="Arial" charset="0"/>
              <a:cs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r>
              <a:rPr lang="en-US" u="sng" smtClean="0">
                <a:solidFill>
                  <a:srgbClr val="FC8004"/>
                </a:solidFill>
                <a:latin typeface="Arial" charset="0"/>
                <a:cs typeface="Arial" charset="0"/>
              </a:rPr>
              <a:t>Explain</a:t>
            </a:r>
          </a:p>
        </p:txBody>
      </p:sp>
      <p:sp>
        <p:nvSpPr>
          <p:cNvPr id="92162" name="Content Placeholder 2"/>
          <p:cNvSpPr>
            <a:spLocks noGrp="1"/>
          </p:cNvSpPr>
          <p:nvPr>
            <p:ph idx="1"/>
          </p:nvPr>
        </p:nvSpPr>
        <p:spPr>
          <a:xfrm>
            <a:off x="1447800" y="1981200"/>
            <a:ext cx="6172200" cy="4114800"/>
          </a:xfrm>
        </p:spPr>
        <p:txBody>
          <a:bodyPr/>
          <a:lstStyle/>
          <a:p>
            <a:pPr>
              <a:buFontTx/>
              <a:buNone/>
            </a:pPr>
            <a:r>
              <a:rPr lang="en-US" smtClean="0">
                <a:solidFill>
                  <a:srgbClr val="FC8004"/>
                </a:solidFill>
                <a:latin typeface="Arial" charset="0"/>
                <a:cs typeface="Arial" charset="0"/>
              </a:rPr>
              <a:t>Explain</a:t>
            </a:r>
          </a:p>
          <a:p>
            <a:pPr>
              <a:buFont typeface="Wingdings" pitchFamily="2" charset="2"/>
              <a:buChar char="§"/>
            </a:pPr>
            <a:r>
              <a:rPr lang="en-US" smtClean="0">
                <a:solidFill>
                  <a:srgbClr val="FC8004"/>
                </a:solidFill>
                <a:latin typeface="Arial" charset="0"/>
                <a:cs typeface="Arial" charset="0"/>
              </a:rPr>
              <a:t>EduSmart Force</a:t>
            </a:r>
          </a:p>
          <a:p>
            <a:pPr>
              <a:buFontTx/>
              <a:buNone/>
            </a:pPr>
            <a:endParaRPr lang="en-US" smtClean="0">
              <a:solidFill>
                <a:srgbClr val="FC8004"/>
              </a:solidFill>
              <a:latin typeface="Arial" charset="0"/>
              <a:cs typeface="Arial" charset="0"/>
            </a:endParaRPr>
          </a:p>
          <a:p>
            <a:pPr>
              <a:buFontTx/>
              <a:buNone/>
            </a:pPr>
            <a:r>
              <a:rPr lang="en-US" smtClean="0">
                <a:solidFill>
                  <a:srgbClr val="FC8004"/>
                </a:solidFill>
                <a:latin typeface="Arial" charset="0"/>
                <a:cs typeface="Arial" charset="0"/>
              </a:rPr>
              <a:t>Elaborate</a:t>
            </a:r>
          </a:p>
          <a:p>
            <a:pPr>
              <a:buFontTx/>
              <a:buNone/>
            </a:pPr>
            <a:r>
              <a:rPr lang="en-US" sz="2400" smtClean="0">
                <a:solidFill>
                  <a:srgbClr val="FC8004"/>
                </a:solidFill>
                <a:latin typeface="Arial" charset="0"/>
                <a:cs typeface="Arial" charset="0"/>
              </a:rPr>
              <a:t>Materials</a:t>
            </a:r>
          </a:p>
          <a:p>
            <a:pPr>
              <a:buFont typeface="Wingdings" pitchFamily="2" charset="2"/>
              <a:buChar char="§"/>
            </a:pPr>
            <a:r>
              <a:rPr lang="en-US" sz="2400" smtClean="0">
                <a:solidFill>
                  <a:srgbClr val="FC8004"/>
                </a:solidFill>
                <a:latin typeface="Arial" charset="0"/>
                <a:cs typeface="Arial" charset="0"/>
              </a:rPr>
              <a:t>A plastic bowl</a:t>
            </a:r>
          </a:p>
          <a:p>
            <a:pPr>
              <a:buFont typeface="Wingdings" pitchFamily="2" charset="2"/>
              <a:buChar char="§"/>
            </a:pPr>
            <a:r>
              <a:rPr lang="en-US" sz="2400" smtClean="0">
                <a:solidFill>
                  <a:srgbClr val="FC8004"/>
                </a:solidFill>
                <a:latin typeface="Arial" charset="0"/>
                <a:cs typeface="Arial" charset="0"/>
              </a:rPr>
              <a:t>A marble</a:t>
            </a:r>
          </a:p>
          <a:p>
            <a:pPr>
              <a:buFont typeface="Wingdings" pitchFamily="2" charset="2"/>
              <a:buChar char="§"/>
            </a:pPr>
            <a:r>
              <a:rPr lang="en-US" sz="2400" smtClean="0">
                <a:solidFill>
                  <a:srgbClr val="FC8004"/>
                </a:solidFill>
                <a:latin typeface="Arial" charset="0"/>
                <a:cs typeface="Arial" charset="0"/>
              </a:rPr>
              <a:t>Scissors </a:t>
            </a:r>
          </a:p>
          <a:p>
            <a:endParaRPr lang="en-US" smtClean="0">
              <a:solidFill>
                <a:srgbClr val="FC8004"/>
              </a:solidFill>
              <a:latin typeface="Arial" charset="0"/>
              <a:cs typeface="Arial" charset="0"/>
            </a:endParaRPr>
          </a:p>
          <a:p>
            <a:endParaRPr lang="en-US" smtClean="0">
              <a:solidFill>
                <a:srgbClr val="FC8004"/>
              </a:solidFill>
              <a:latin typeface="Arial" charset="0"/>
              <a:cs typeface="Arial"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Content Placeholder 2"/>
          <p:cNvSpPr>
            <a:spLocks noGrp="1"/>
          </p:cNvSpPr>
          <p:nvPr>
            <p:ph idx="1"/>
          </p:nvPr>
        </p:nvSpPr>
        <p:spPr>
          <a:xfrm>
            <a:off x="685800" y="1371600"/>
            <a:ext cx="7772400" cy="4114800"/>
          </a:xfrm>
        </p:spPr>
        <p:txBody>
          <a:bodyPr/>
          <a:lstStyle/>
          <a:p>
            <a:pPr>
              <a:buFontTx/>
              <a:buNone/>
            </a:pPr>
            <a:r>
              <a:rPr lang="en-US" sz="2400" smtClean="0">
                <a:solidFill>
                  <a:srgbClr val="FC8004"/>
                </a:solidFill>
                <a:latin typeface="Arial" charset="0"/>
                <a:cs typeface="Arial" charset="0"/>
              </a:rPr>
              <a:t>Directions</a:t>
            </a:r>
          </a:p>
          <a:p>
            <a:pPr>
              <a:buFont typeface="Wingdings" pitchFamily="2" charset="2"/>
              <a:buChar char="§"/>
            </a:pPr>
            <a:r>
              <a:rPr lang="en-US" sz="2400" smtClean="0">
                <a:solidFill>
                  <a:srgbClr val="FC8004"/>
                </a:solidFill>
                <a:latin typeface="Arial" charset="0"/>
                <a:cs typeface="Arial" charset="0"/>
              </a:rPr>
              <a:t>Roll the marble across the table and note the path in your journal.</a:t>
            </a:r>
          </a:p>
          <a:p>
            <a:pPr>
              <a:buFont typeface="Wingdings" pitchFamily="2" charset="2"/>
              <a:buChar char="§"/>
            </a:pPr>
            <a:r>
              <a:rPr lang="en-US" sz="2400" smtClean="0">
                <a:solidFill>
                  <a:srgbClr val="FC8004"/>
                </a:solidFill>
                <a:latin typeface="Arial" charset="0"/>
                <a:cs typeface="Arial" charset="0"/>
              </a:rPr>
              <a:t>Use the bowl and marble to  the marble follow a circular path.  </a:t>
            </a:r>
          </a:p>
          <a:p>
            <a:pPr>
              <a:buFont typeface="Wingdings" pitchFamily="2" charset="2"/>
              <a:buChar char="§"/>
            </a:pPr>
            <a:r>
              <a:rPr lang="en-US" sz="2400" smtClean="0">
                <a:solidFill>
                  <a:srgbClr val="FC8004"/>
                </a:solidFill>
                <a:latin typeface="Arial" charset="0"/>
                <a:cs typeface="Arial" charset="0"/>
              </a:rPr>
              <a:t>The bowl must stay in contact with the table at all times and the marble must make a complete circle.</a:t>
            </a:r>
          </a:p>
          <a:p>
            <a:pPr>
              <a:buFont typeface="Wingdings" pitchFamily="2" charset="2"/>
              <a:buChar char="§"/>
            </a:pPr>
            <a:r>
              <a:rPr lang="en-US" sz="2400" smtClean="0">
                <a:solidFill>
                  <a:srgbClr val="FC8004"/>
                </a:solidFill>
                <a:latin typeface="Arial" charset="0"/>
                <a:cs typeface="Arial" charset="0"/>
              </a:rPr>
              <a:t>You can only touch the marble one time with your finger.</a:t>
            </a:r>
          </a:p>
          <a:p>
            <a:pPr>
              <a:buFont typeface="Wingdings" pitchFamily="2" charset="2"/>
              <a:buChar char="§"/>
            </a:pPr>
            <a:r>
              <a:rPr lang="en-US" sz="2400" smtClean="0">
                <a:solidFill>
                  <a:srgbClr val="FC8004"/>
                </a:solidFill>
                <a:latin typeface="Arial" charset="0"/>
                <a:cs typeface="Arial" charset="0"/>
              </a:rPr>
              <a:t>Listen to the directions given by the teacher.  Record 	information in your journal.</a:t>
            </a:r>
          </a:p>
          <a:p>
            <a:pPr>
              <a:buFont typeface="Wingdings" pitchFamily="2" charset="2"/>
              <a:buChar char="§"/>
            </a:pPr>
            <a:endParaRPr lang="en-US" sz="2400" smtClean="0">
              <a:solidFill>
                <a:srgbClr val="FC8004"/>
              </a:solidFill>
              <a:latin typeface="Arial" charset="0"/>
              <a:cs typeface="Arial"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u="sng" smtClean="0">
                <a:solidFill>
                  <a:srgbClr val="FC8004"/>
                </a:solidFill>
                <a:latin typeface="Arial" charset="0"/>
                <a:cs typeface="Arial" charset="0"/>
              </a:rPr>
              <a:t>Evaluate</a:t>
            </a:r>
          </a:p>
        </p:txBody>
      </p:sp>
      <p:sp>
        <p:nvSpPr>
          <p:cNvPr id="3" name="Content Placeholder 2"/>
          <p:cNvSpPr>
            <a:spLocks noGrp="1"/>
          </p:cNvSpPr>
          <p:nvPr>
            <p:ph idx="1"/>
          </p:nvPr>
        </p:nvSpPr>
        <p:spPr>
          <a:xfrm>
            <a:off x="685800" y="1752600"/>
            <a:ext cx="7772400" cy="4114800"/>
          </a:xfrm>
        </p:spPr>
        <p:txBody>
          <a:bodyPr/>
          <a:lstStyle/>
          <a:p>
            <a:pPr>
              <a:buFontTx/>
              <a:buNone/>
              <a:defRPr/>
            </a:pPr>
            <a:r>
              <a:rPr lang="en-US" dirty="0" smtClean="0">
                <a:solidFill>
                  <a:srgbClr val="FC8004"/>
                </a:solidFill>
                <a:latin typeface="Arial" pitchFamily="34" charset="0"/>
                <a:cs typeface="Arial" pitchFamily="34" charset="0"/>
              </a:rPr>
              <a:t>On going.</a:t>
            </a:r>
          </a:p>
          <a:p>
            <a:pPr>
              <a:buFontTx/>
              <a:buNone/>
              <a:defRPr/>
            </a:pPr>
            <a:r>
              <a:rPr lang="en-US" dirty="0" smtClean="0">
                <a:solidFill>
                  <a:srgbClr val="FC8004"/>
                </a:solidFill>
                <a:latin typeface="Arial" pitchFamily="34" charset="0"/>
                <a:cs typeface="Arial" pitchFamily="34" charset="0"/>
              </a:rPr>
              <a:t>Final evaluation.</a:t>
            </a:r>
          </a:p>
          <a:p>
            <a:pPr>
              <a:buFontTx/>
              <a:buNone/>
              <a:defRPr/>
            </a:pPr>
            <a:r>
              <a:rPr lang="en-US" dirty="0" smtClean="0">
                <a:solidFill>
                  <a:srgbClr val="FC8004"/>
                </a:solidFill>
                <a:latin typeface="Arial" pitchFamily="34" charset="0"/>
                <a:cs typeface="Arial" pitchFamily="34" charset="0"/>
              </a:rPr>
              <a:t>	-In your journal respond to these 	questions:</a:t>
            </a:r>
          </a:p>
          <a:p>
            <a:pPr marL="457200" indent="-457200">
              <a:buFontTx/>
              <a:buAutoNum type="arabicPeriod"/>
              <a:defRPr/>
            </a:pPr>
            <a:r>
              <a:rPr lang="en-US" sz="2400" dirty="0" smtClean="0">
                <a:solidFill>
                  <a:srgbClr val="002060"/>
                </a:solidFill>
                <a:latin typeface="Arial" pitchFamily="34" charset="0"/>
                <a:cs typeface="Arial" pitchFamily="34" charset="0"/>
              </a:rPr>
              <a:t>If this was a model of our solar system and the marble represented Earth, where would the Sun be? </a:t>
            </a:r>
          </a:p>
          <a:p>
            <a:pPr marL="457200" indent="-457200">
              <a:buFontTx/>
              <a:buAutoNum type="arabicPeriod"/>
              <a:defRPr/>
            </a:pPr>
            <a:r>
              <a:rPr lang="en-US" sz="2400" dirty="0" smtClean="0">
                <a:solidFill>
                  <a:srgbClr val="002060"/>
                </a:solidFill>
                <a:latin typeface="Arial" pitchFamily="34" charset="0"/>
                <a:cs typeface="Arial" pitchFamily="34" charset="0"/>
              </a:rPr>
              <a:t>What force does the curved rim of the bowl 	represent? </a:t>
            </a:r>
          </a:p>
          <a:p>
            <a:pPr>
              <a:buFontTx/>
              <a:buNone/>
              <a:defRPr/>
            </a:pPr>
            <a:endParaRPr lang="en-US" dirty="0">
              <a:solidFill>
                <a:srgbClr val="002060"/>
              </a:solidFill>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Content Placeholder 3"/>
          <p:cNvSpPr>
            <a:spLocks noGrp="1"/>
          </p:cNvSpPr>
          <p:nvPr>
            <p:ph idx="1"/>
          </p:nvPr>
        </p:nvSpPr>
        <p:spPr>
          <a:xfrm>
            <a:off x="1066800" y="1981200"/>
            <a:ext cx="7772400" cy="1938338"/>
          </a:xfrm>
        </p:spPr>
        <p:txBody>
          <a:bodyPr>
            <a:spAutoFit/>
          </a:bodyPr>
          <a:lstStyle/>
          <a:p>
            <a:pPr>
              <a:buFontTx/>
              <a:buNone/>
            </a:pPr>
            <a:r>
              <a:rPr lang="en-US" sz="6000" smtClean="0">
                <a:solidFill>
                  <a:srgbClr val="FF00FF"/>
                </a:solidFill>
                <a:latin typeface="Arial" charset="0"/>
                <a:cs typeface="Arial" charset="0"/>
              </a:rPr>
              <a:t>Let’s take a quick 10 minute break!!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Goal or Learning Objective</a:t>
            </a:r>
          </a:p>
        </p:txBody>
      </p:sp>
      <p:sp>
        <p:nvSpPr>
          <p:cNvPr id="20482" name="Content Placeholder 2"/>
          <p:cNvSpPr>
            <a:spLocks noGrp="1"/>
          </p:cNvSpPr>
          <p:nvPr>
            <p:ph idx="1"/>
          </p:nvPr>
        </p:nvSpPr>
        <p:spPr/>
        <p:txBody>
          <a:bodyPr/>
          <a:lstStyle/>
          <a:p>
            <a:pPr>
              <a:buFont typeface="Wingdings" pitchFamily="2" charset="2"/>
              <a:buChar char="ü"/>
            </a:pPr>
            <a:r>
              <a:rPr lang="en-US" sz="2800" smtClean="0"/>
              <a:t> </a:t>
            </a:r>
            <a:r>
              <a:rPr lang="en-US" sz="2800" smtClean="0">
                <a:latin typeface="Arial" charset="0"/>
                <a:cs typeface="Arial" charset="0"/>
              </a:rPr>
              <a:t>to understand how to successfully address all student learning styles within the same lesson using effective instructional strategies, inquiry-based “hands on activities” and EduSmart Science</a:t>
            </a:r>
          </a:p>
          <a:p>
            <a:pPr>
              <a:buFontTx/>
              <a:buNone/>
            </a:pPr>
            <a:endParaRPr lang="en-US" sz="2800" smtClean="0">
              <a:latin typeface="Arial" charset="0"/>
              <a:cs typeface="Arial" charset="0"/>
            </a:endParaRPr>
          </a:p>
          <a:p>
            <a:pPr>
              <a:buFont typeface="Wingdings" pitchFamily="2" charset="2"/>
              <a:buChar char="ü"/>
            </a:pPr>
            <a:r>
              <a:rPr lang="en-US" sz="2800" smtClean="0">
                <a:latin typeface="Arial" charset="0"/>
                <a:cs typeface="Arial" charset="0"/>
              </a:rPr>
              <a:t> to connect science concepts to environmental issues</a:t>
            </a:r>
          </a:p>
          <a:p>
            <a:pPr>
              <a:buFontTx/>
              <a:buNone/>
            </a:pPr>
            <a:endParaRPr lang="en-US" sz="2800" smtClean="0">
              <a:latin typeface="Arial" charset="0"/>
              <a:cs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685800" y="381000"/>
            <a:ext cx="7772400" cy="1143000"/>
          </a:xfrm>
        </p:spPr>
        <p:txBody>
          <a:bodyPr/>
          <a:lstStyle/>
          <a:p>
            <a:r>
              <a:rPr lang="en-US" u="sng" smtClean="0">
                <a:latin typeface="Arial" charset="0"/>
                <a:cs typeface="Arial" charset="0"/>
              </a:rPr>
              <a:t>Making Real World Connections</a:t>
            </a:r>
          </a:p>
        </p:txBody>
      </p:sp>
      <p:sp>
        <p:nvSpPr>
          <p:cNvPr id="100354" name="Content Placeholder 2"/>
          <p:cNvSpPr>
            <a:spLocks noGrp="1"/>
          </p:cNvSpPr>
          <p:nvPr>
            <p:ph idx="1"/>
          </p:nvPr>
        </p:nvSpPr>
        <p:spPr>
          <a:xfrm>
            <a:off x="762000" y="1600200"/>
            <a:ext cx="7772400" cy="3886200"/>
          </a:xfrm>
        </p:spPr>
        <p:txBody>
          <a:bodyPr/>
          <a:lstStyle/>
          <a:p>
            <a:pPr>
              <a:buFontTx/>
              <a:buNone/>
            </a:pPr>
            <a:endParaRPr lang="en-US" sz="2800" smtClean="0">
              <a:latin typeface="Arial" charset="0"/>
              <a:cs typeface="Arial" charset="0"/>
            </a:endParaRPr>
          </a:p>
          <a:p>
            <a:pPr>
              <a:buFontTx/>
              <a:buNone/>
            </a:pPr>
            <a:r>
              <a:rPr lang="en-US" sz="2800" smtClean="0">
                <a:latin typeface="Arial" charset="0"/>
                <a:cs typeface="Arial" charset="0"/>
              </a:rPr>
              <a:t>Using Physical Properties to Identify Matter</a:t>
            </a:r>
          </a:p>
          <a:p>
            <a:r>
              <a:rPr lang="en-US" sz="2800" smtClean="0">
                <a:latin typeface="Arial" charset="0"/>
                <a:cs typeface="Arial" charset="0"/>
              </a:rPr>
              <a:t>Using a “real world” scenario</a:t>
            </a:r>
          </a:p>
          <a:p>
            <a:r>
              <a:rPr lang="en-US" sz="2800" smtClean="0">
                <a:latin typeface="Arial" charset="0"/>
                <a:cs typeface="Arial" charset="0"/>
              </a:rPr>
              <a:t>Students apply knowledge to solve a problem</a:t>
            </a:r>
          </a:p>
          <a:p>
            <a:pPr>
              <a:buFontTx/>
              <a:buNone/>
            </a:pPr>
            <a:endParaRPr lang="en-US" sz="2800" smtClean="0">
              <a:latin typeface="Arial" charset="0"/>
              <a:cs typeface="Arial" charset="0"/>
            </a:endParaRPr>
          </a:p>
          <a:p>
            <a:pPr>
              <a:buFontTx/>
              <a:buNone/>
            </a:pPr>
            <a:r>
              <a:rPr lang="en-US" sz="2800" smtClean="0">
                <a:latin typeface="Arial" charset="0"/>
                <a:cs typeface="Arial" charset="0"/>
              </a:rPr>
              <a:t>Adaptations</a:t>
            </a:r>
          </a:p>
          <a:p>
            <a:pPr>
              <a:buFont typeface="Wingdings" pitchFamily="2" charset="2"/>
              <a:buChar char="§"/>
            </a:pPr>
            <a:r>
              <a:rPr lang="en-US" sz="2800" smtClean="0">
                <a:latin typeface="Arial" charset="0"/>
                <a:cs typeface="Arial" charset="0"/>
              </a:rPr>
              <a:t> gather information</a:t>
            </a:r>
          </a:p>
          <a:p>
            <a:pPr>
              <a:buFont typeface="Wingdings" pitchFamily="2" charset="2"/>
              <a:buChar char="§"/>
            </a:pPr>
            <a:r>
              <a:rPr lang="en-US" sz="2800" smtClean="0">
                <a:latin typeface="Arial" charset="0"/>
                <a:cs typeface="Arial" charset="0"/>
              </a:rPr>
              <a:t> use information to solve riddles; create 	riddles</a:t>
            </a:r>
          </a:p>
          <a:p>
            <a:pPr>
              <a:buFont typeface="Wingdings" pitchFamily="2" charset="2"/>
              <a:buChar char="§"/>
            </a:pPr>
            <a:endParaRPr lang="en-US" sz="2800" smtClean="0">
              <a:latin typeface="Arial" charset="0"/>
              <a:cs typeface="Arial" charset="0"/>
            </a:endParaRPr>
          </a:p>
          <a:p>
            <a:pPr>
              <a:buFontTx/>
              <a:buNone/>
            </a:pPr>
            <a:endParaRPr lang="en-US" sz="2800" smtClean="0">
              <a:latin typeface="Arial" charset="0"/>
              <a:cs typeface="Arial"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1" name="Picture 2"/>
          <p:cNvPicPr>
            <a:picLocks noChangeAspect="1" noChangeArrowheads="1"/>
          </p:cNvPicPr>
          <p:nvPr/>
        </p:nvPicPr>
        <p:blipFill>
          <a:blip r:embed="rId3">
            <a:lum bright="-20000" contrast="50000"/>
          </a:blip>
          <a:srcRect/>
          <a:stretch>
            <a:fillRect/>
          </a:stretch>
        </p:blipFill>
        <p:spPr bwMode="auto">
          <a:xfrm>
            <a:off x="1447800" y="685800"/>
            <a:ext cx="6172200" cy="5767388"/>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2"/>
          <p:cNvPicPr>
            <a:picLocks noChangeAspect="1" noChangeArrowheads="1"/>
          </p:cNvPicPr>
          <p:nvPr/>
        </p:nvPicPr>
        <p:blipFill>
          <a:blip r:embed="rId3">
            <a:lum bright="-18000" contrast="50000"/>
          </a:blip>
          <a:srcRect/>
          <a:stretch>
            <a:fillRect/>
          </a:stretch>
        </p:blipFill>
        <p:spPr bwMode="auto">
          <a:xfrm>
            <a:off x="1752600" y="914400"/>
            <a:ext cx="5829300" cy="510857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609600" y="381000"/>
            <a:ext cx="7772400" cy="1143000"/>
          </a:xfrm>
        </p:spPr>
        <p:txBody>
          <a:bodyPr/>
          <a:lstStyle/>
          <a:p>
            <a:r>
              <a:rPr lang="en-US" smtClean="0">
                <a:latin typeface="Arial" charset="0"/>
                <a:cs typeface="Arial" charset="0"/>
              </a:rPr>
              <a:t>Adaptations Riddles</a:t>
            </a:r>
          </a:p>
        </p:txBody>
      </p:sp>
      <p:sp>
        <p:nvSpPr>
          <p:cNvPr id="106498" name="Content Placeholder 2"/>
          <p:cNvSpPr>
            <a:spLocks noGrp="1"/>
          </p:cNvSpPr>
          <p:nvPr>
            <p:ph idx="1"/>
          </p:nvPr>
        </p:nvSpPr>
        <p:spPr>
          <a:xfrm>
            <a:off x="685800" y="1600200"/>
            <a:ext cx="7772400" cy="4114800"/>
          </a:xfrm>
        </p:spPr>
        <p:txBody>
          <a:bodyPr/>
          <a:lstStyle/>
          <a:p>
            <a:pPr>
              <a:buFontTx/>
              <a:buNone/>
            </a:pPr>
            <a:r>
              <a:rPr lang="en-US" sz="2800" smtClean="0">
                <a:solidFill>
                  <a:srgbClr val="002060"/>
                </a:solidFill>
                <a:latin typeface="Arial" charset="0"/>
                <a:cs typeface="Arial" charset="0"/>
              </a:rPr>
              <a:t>Directions</a:t>
            </a:r>
          </a:p>
          <a:p>
            <a:pPr>
              <a:buFont typeface="Wingdings" pitchFamily="2" charset="2"/>
              <a:buChar char="v"/>
            </a:pPr>
            <a:r>
              <a:rPr lang="en-US" sz="2800" smtClean="0">
                <a:solidFill>
                  <a:srgbClr val="002060"/>
                </a:solidFill>
                <a:latin typeface="Arial" charset="0"/>
                <a:cs typeface="Arial" charset="0"/>
              </a:rPr>
              <a:t>Work with your group to match the adaptations to the animal.</a:t>
            </a:r>
          </a:p>
          <a:p>
            <a:pPr>
              <a:buFontTx/>
              <a:buNone/>
            </a:pPr>
            <a:endParaRPr lang="en-US" sz="2800" smtClean="0">
              <a:solidFill>
                <a:srgbClr val="002060"/>
              </a:solidFill>
              <a:latin typeface="Arial" charset="0"/>
              <a:cs typeface="Arial" charset="0"/>
            </a:endParaRPr>
          </a:p>
          <a:p>
            <a:pPr>
              <a:buFont typeface="Wingdings" pitchFamily="2" charset="2"/>
              <a:buChar char="v"/>
            </a:pPr>
            <a:r>
              <a:rPr lang="en-US" sz="2800" smtClean="0">
                <a:solidFill>
                  <a:srgbClr val="002060"/>
                </a:solidFill>
                <a:latin typeface="Arial" charset="0"/>
                <a:cs typeface="Arial" charset="0"/>
              </a:rPr>
              <a:t>Identify each adaptation as behavioral or physical.</a:t>
            </a:r>
          </a:p>
          <a:p>
            <a:pPr>
              <a:buFont typeface="Wingdings" pitchFamily="2" charset="2"/>
              <a:buChar char="v"/>
            </a:pPr>
            <a:endParaRPr lang="en-US" sz="2800" smtClean="0">
              <a:solidFill>
                <a:srgbClr val="002060"/>
              </a:solidFill>
              <a:latin typeface="Arial" charset="0"/>
              <a:cs typeface="Arial" charset="0"/>
            </a:endParaRPr>
          </a:p>
          <a:p>
            <a:pPr>
              <a:buFont typeface="Wingdings" pitchFamily="2" charset="2"/>
              <a:buChar char="v"/>
            </a:pPr>
            <a:r>
              <a:rPr lang="en-US" sz="2800" smtClean="0">
                <a:solidFill>
                  <a:srgbClr val="002060"/>
                </a:solidFill>
                <a:latin typeface="Arial" charset="0"/>
                <a:cs typeface="Arial" charset="0"/>
              </a:rPr>
              <a:t>Make sure everyone in your group knows the answers.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p:txBody>
          <a:bodyPr/>
          <a:lstStyle/>
          <a:p>
            <a:r>
              <a:rPr lang="en-US" smtClean="0">
                <a:solidFill>
                  <a:srgbClr val="FF0000"/>
                </a:solidFill>
                <a:latin typeface="Arial" charset="0"/>
                <a:cs typeface="Arial" charset="0"/>
              </a:rPr>
              <a:t>Opportunity to Explore</a:t>
            </a:r>
          </a:p>
        </p:txBody>
      </p:sp>
      <p:sp>
        <p:nvSpPr>
          <p:cNvPr id="108546" name="Content Placeholder 2"/>
          <p:cNvSpPr>
            <a:spLocks noGrp="1"/>
          </p:cNvSpPr>
          <p:nvPr>
            <p:ph idx="1"/>
          </p:nvPr>
        </p:nvSpPr>
        <p:spPr/>
        <p:txBody>
          <a:bodyPr/>
          <a:lstStyle/>
          <a:p>
            <a:r>
              <a:rPr lang="en-US" sz="2800" smtClean="0">
                <a:latin typeface="Arial" charset="0"/>
                <a:cs typeface="Arial" charset="0"/>
              </a:rPr>
              <a:t>Choose a grade level and a TEKS module</a:t>
            </a:r>
          </a:p>
          <a:p>
            <a:r>
              <a:rPr lang="en-US" sz="2800" smtClean="0">
                <a:latin typeface="Arial" charset="0"/>
                <a:cs typeface="Arial" charset="0"/>
              </a:rPr>
              <a:t>Choose a chapter</a:t>
            </a:r>
          </a:p>
          <a:p>
            <a:r>
              <a:rPr lang="en-US" sz="2800" smtClean="0">
                <a:latin typeface="Arial" charset="0"/>
                <a:cs typeface="Arial" charset="0"/>
              </a:rPr>
              <a:t>Choose instructional strategies to apply </a:t>
            </a:r>
          </a:p>
          <a:p>
            <a:pPr>
              <a:buFontTx/>
              <a:buNone/>
            </a:pPr>
            <a:r>
              <a:rPr lang="en-US" sz="2800" smtClean="0">
                <a:latin typeface="Arial" charset="0"/>
                <a:cs typeface="Arial" charset="0"/>
              </a:rPr>
              <a:t>    (effective questioning to pre-assess, to develop concepts, graphic organizer to develop vocabulary or represent data, whole body movement to illustrate concept)</a:t>
            </a:r>
          </a:p>
          <a:p>
            <a:r>
              <a:rPr lang="en-US" sz="2800" smtClean="0">
                <a:latin typeface="Arial" charset="0"/>
                <a:cs typeface="Arial" charset="0"/>
              </a:rPr>
              <a:t>Time permitting, present your lesson</a:t>
            </a:r>
          </a:p>
          <a:p>
            <a:pPr>
              <a:buFontTx/>
              <a:buNone/>
            </a:pPr>
            <a:endParaRPr lang="en-US" sz="2800" smtClean="0">
              <a:latin typeface="Arial" charset="0"/>
              <a:cs typeface="Arial"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p:nvPr>
        </p:nvSpPr>
        <p:spPr/>
        <p:txBody>
          <a:bodyPr/>
          <a:lstStyle/>
          <a:p>
            <a:r>
              <a:rPr lang="en-US" b="1" u="sng" smtClean="0">
                <a:solidFill>
                  <a:srgbClr val="FC8004"/>
                </a:solidFill>
                <a:latin typeface="Arial" charset="0"/>
              </a:rPr>
              <a:t>Links</a:t>
            </a:r>
          </a:p>
        </p:txBody>
      </p:sp>
      <p:sp>
        <p:nvSpPr>
          <p:cNvPr id="5" name="Rectangle 3"/>
          <p:cNvSpPr>
            <a:spLocks noGrp="1" noChangeArrowheads="1"/>
          </p:cNvSpPr>
          <p:nvPr>
            <p:ph idx="1"/>
          </p:nvPr>
        </p:nvSpPr>
        <p:spPr/>
        <p:txBody>
          <a:bodyPr/>
          <a:lstStyle/>
          <a:p>
            <a:pPr>
              <a:defRPr/>
            </a:pPr>
            <a:r>
              <a:rPr lang="en-US" sz="2400" b="1" dirty="0" smtClean="0">
                <a:solidFill>
                  <a:srgbClr val="FC8004"/>
                </a:solidFill>
                <a:latin typeface="Arial" charset="0"/>
              </a:rPr>
              <a:t>Teaching Academic Vocabulary</a:t>
            </a:r>
            <a:r>
              <a:rPr lang="en-US" sz="2000" dirty="0" smtClean="0">
                <a:solidFill>
                  <a:srgbClr val="FC8004"/>
                </a:solidFill>
                <a:latin typeface="Arial" charset="0"/>
              </a:rPr>
              <a:t>                              </a:t>
            </a:r>
          </a:p>
          <a:p>
            <a:pPr>
              <a:buFontTx/>
              <a:buNone/>
              <a:defRPr/>
            </a:pPr>
            <a:r>
              <a:rPr lang="en-US" sz="2000" dirty="0" smtClean="0">
                <a:solidFill>
                  <a:schemeClr val="tx1"/>
                </a:solidFill>
                <a:latin typeface="Arial" charset="0"/>
              </a:rPr>
              <a:t> </a:t>
            </a:r>
            <a:r>
              <a:rPr lang="en-US" sz="2000" dirty="0" smtClean="0">
                <a:solidFill>
                  <a:schemeClr val="tx1"/>
                </a:solidFill>
                <a:latin typeface="Arial" charset="0"/>
                <a:hlinkClick r:id="rId3"/>
              </a:rPr>
              <a:t>http://jc-schools.net/tutorials/vocab/strategies.html</a:t>
            </a:r>
            <a:r>
              <a:rPr lang="en-US" sz="2000" dirty="0" smtClean="0">
                <a:solidFill>
                  <a:schemeClr val="tx1"/>
                </a:solidFill>
                <a:latin typeface="Arial" charset="0"/>
              </a:rPr>
              <a:t> </a:t>
            </a:r>
          </a:p>
          <a:p>
            <a:pPr>
              <a:buFontTx/>
              <a:buNone/>
              <a:defRPr/>
            </a:pPr>
            <a:endParaRPr lang="en-US" sz="2000" dirty="0" smtClean="0">
              <a:solidFill>
                <a:schemeClr val="tx1"/>
              </a:solidFill>
            </a:endParaRPr>
          </a:p>
          <a:p>
            <a:pPr>
              <a:defRPr/>
            </a:pPr>
            <a:r>
              <a:rPr lang="en-US" sz="2400" b="1" dirty="0" smtClean="0">
                <a:solidFill>
                  <a:srgbClr val="FC8004"/>
                </a:solidFill>
                <a:latin typeface="Arial" charset="0"/>
              </a:rPr>
              <a:t>Graphic Organizers</a:t>
            </a:r>
          </a:p>
          <a:p>
            <a:pPr>
              <a:buFontTx/>
              <a:buNone/>
              <a:defRPr/>
            </a:pPr>
            <a:r>
              <a:rPr lang="en-US" sz="2000" dirty="0" smtClean="0">
                <a:solidFill>
                  <a:schemeClr val="tx1"/>
                </a:solidFill>
                <a:latin typeface="Arial" charset="0"/>
                <a:hlinkClick r:id="rId4"/>
              </a:rPr>
              <a:t>http://www.eduplace.com/graphicorganizer/pdf/cluster_web3.pdf</a:t>
            </a:r>
            <a:r>
              <a:rPr lang="en-US" sz="2000" dirty="0" smtClean="0">
                <a:solidFill>
                  <a:schemeClr val="tx1"/>
                </a:solidFill>
                <a:latin typeface="Arial" charset="0"/>
              </a:rPr>
              <a:t> </a:t>
            </a:r>
          </a:p>
          <a:p>
            <a:pPr>
              <a:buFontTx/>
              <a:buNone/>
              <a:defRPr/>
            </a:pPr>
            <a:endParaRPr lang="en-US" sz="2000" dirty="0" smtClean="0">
              <a:solidFill>
                <a:schemeClr val="tx1"/>
              </a:solidFill>
              <a:latin typeface="Arial" charset="0"/>
            </a:endParaRPr>
          </a:p>
          <a:p>
            <a:pPr>
              <a:buFont typeface="Arial" pitchFamily="34" charset="0"/>
              <a:buChar char="•"/>
              <a:defRPr/>
            </a:pPr>
            <a:r>
              <a:rPr lang="en-US" sz="2400" b="1" dirty="0" err="1" smtClean="0">
                <a:solidFill>
                  <a:srgbClr val="FC8004"/>
                </a:solidFill>
                <a:latin typeface="Arial" charset="0"/>
              </a:rPr>
              <a:t>Foldables</a:t>
            </a:r>
            <a:endParaRPr lang="en-US" sz="2400" b="1" dirty="0" smtClean="0">
              <a:solidFill>
                <a:srgbClr val="FC8004"/>
              </a:solidFill>
              <a:latin typeface="Arial" charset="0"/>
            </a:endParaRPr>
          </a:p>
          <a:p>
            <a:pPr>
              <a:buFontTx/>
              <a:buNone/>
              <a:defRPr/>
            </a:pPr>
            <a:r>
              <a:rPr lang="en-US" sz="2000" b="1" dirty="0" smtClean="0">
                <a:solidFill>
                  <a:schemeClr val="tx1"/>
                </a:solidFill>
                <a:latin typeface="+mj-lt"/>
                <a:hlinkClick r:id="rId5"/>
              </a:rPr>
              <a:t>http://members.cox.net/pvsciteach/foldinst.pdf</a:t>
            </a:r>
            <a:r>
              <a:rPr lang="en-US" sz="2000" b="1" dirty="0" smtClean="0">
                <a:solidFill>
                  <a:schemeClr val="tx1"/>
                </a:solidFill>
                <a:latin typeface="+mj-lt"/>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685800" y="1600200"/>
            <a:ext cx="7772400" cy="4114800"/>
          </a:xfrm>
        </p:spPr>
        <p:txBody>
          <a:bodyPr/>
          <a:lstStyle/>
          <a:p>
            <a:pPr>
              <a:buFont typeface="Wingdings" pitchFamily="2" charset="2"/>
              <a:buChar char="§"/>
            </a:pPr>
            <a:r>
              <a:rPr lang="en-US" smtClean="0">
                <a:latin typeface="Arial" charset="0"/>
                <a:cs typeface="Arial" charset="0"/>
              </a:rPr>
              <a:t>Provide an opportunity to work with your group and explore EduSmart Science to apply the information presented:</a:t>
            </a:r>
          </a:p>
          <a:p>
            <a:pPr lvl="1">
              <a:buFontTx/>
              <a:buNone/>
            </a:pPr>
            <a:r>
              <a:rPr lang="en-US" smtClean="0">
                <a:latin typeface="Arial" charset="0"/>
                <a:cs typeface="Arial" charset="0"/>
              </a:rPr>
              <a:t>		-design and present a “mini-lesson” 		  implementing two or more effective 	           	  instructional strategies using a “chapter” 	  from one of the EduSmart Science   		  modules</a:t>
            </a:r>
          </a:p>
          <a:p>
            <a:pPr>
              <a:buFont typeface="Wingdings" pitchFamily="2" charset="2"/>
              <a:buChar char="§"/>
            </a:pPr>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609600" y="228600"/>
            <a:ext cx="7772400" cy="1143000"/>
          </a:xfrm>
        </p:spPr>
        <p:txBody>
          <a:bodyPr/>
          <a:lstStyle/>
          <a:p>
            <a:r>
              <a:rPr lang="en-US" sz="3600" b="1" u="sng" smtClean="0">
                <a:solidFill>
                  <a:srgbClr val="00B050"/>
                </a:solidFill>
                <a:latin typeface="Arial" charset="0"/>
                <a:cs typeface="Arial" charset="0"/>
              </a:rPr>
              <a:t>What is EduSmart Science?</a:t>
            </a:r>
          </a:p>
        </p:txBody>
      </p:sp>
      <p:sp>
        <p:nvSpPr>
          <p:cNvPr id="24578" name="Content Placeholder 2"/>
          <p:cNvSpPr>
            <a:spLocks noGrp="1"/>
          </p:cNvSpPr>
          <p:nvPr>
            <p:ph idx="1"/>
          </p:nvPr>
        </p:nvSpPr>
        <p:spPr>
          <a:xfrm>
            <a:off x="609600" y="1371600"/>
            <a:ext cx="8305800" cy="4114800"/>
          </a:xfrm>
        </p:spPr>
        <p:txBody>
          <a:bodyPr/>
          <a:lstStyle/>
          <a:p>
            <a:pPr>
              <a:buFont typeface="Wingdings" pitchFamily="2" charset="2"/>
              <a:buChar char="ü"/>
            </a:pPr>
            <a:r>
              <a:rPr lang="en-US" sz="2400" smtClean="0">
                <a:solidFill>
                  <a:srgbClr val="00B050"/>
                </a:solidFill>
                <a:latin typeface="Arial" charset="0"/>
                <a:cs typeface="Arial" charset="0"/>
              </a:rPr>
              <a:t>  “next generation”, multimedia digital science resource</a:t>
            </a:r>
          </a:p>
          <a:p>
            <a:pPr>
              <a:buFont typeface="Wingdings" pitchFamily="2" charset="2"/>
              <a:buChar char="ü"/>
            </a:pPr>
            <a:r>
              <a:rPr lang="en-US" sz="2400" smtClean="0">
                <a:solidFill>
                  <a:srgbClr val="00B050"/>
                </a:solidFill>
                <a:latin typeface="Arial" charset="0"/>
                <a:cs typeface="Arial" charset="0"/>
              </a:rPr>
              <a:t>  implements research-based instructional strategies 	proven to enhance instruction and maximize student 	achievement</a:t>
            </a:r>
          </a:p>
          <a:p>
            <a:pPr>
              <a:buFont typeface="Wingdings" pitchFamily="2" charset="2"/>
              <a:buChar char="ü"/>
            </a:pPr>
            <a:r>
              <a:rPr lang="en-US" sz="2400" smtClean="0">
                <a:solidFill>
                  <a:srgbClr val="00B050"/>
                </a:solidFill>
                <a:latin typeface="Arial" charset="0"/>
                <a:cs typeface="Arial" charset="0"/>
              </a:rPr>
              <a:t>   instruction is “student centered” but “teacher driven”</a:t>
            </a:r>
          </a:p>
          <a:p>
            <a:pPr>
              <a:buFont typeface="Wingdings" pitchFamily="2" charset="2"/>
              <a:buChar char="ü"/>
            </a:pPr>
            <a:r>
              <a:rPr lang="en-US" sz="2400" smtClean="0">
                <a:solidFill>
                  <a:srgbClr val="00B050"/>
                </a:solidFill>
                <a:latin typeface="Arial" charset="0"/>
                <a:cs typeface="Arial" charset="0"/>
              </a:rPr>
              <a:t>  custom designed specifically for Texas – 100% aligned 	to the TEKS</a:t>
            </a:r>
          </a:p>
          <a:p>
            <a:pPr>
              <a:buFont typeface="Wingdings" pitchFamily="2" charset="2"/>
              <a:buChar char="ü"/>
            </a:pPr>
            <a:r>
              <a:rPr lang="en-US" sz="2400" smtClean="0">
                <a:solidFill>
                  <a:srgbClr val="00B050"/>
                </a:solidFill>
                <a:latin typeface="Arial" charset="0"/>
                <a:cs typeface="Arial" charset="0"/>
              </a:rPr>
              <a:t>  grade level specific for grades 3, 4 &amp; 5 and very soon, 	for grades 6, 7 &amp; 8 also</a:t>
            </a:r>
          </a:p>
        </p:txBody>
      </p:sp>
      <p:pic>
        <p:nvPicPr>
          <p:cNvPr id="24579" name="Picture 1"/>
          <p:cNvPicPr>
            <a:picLocks noChangeAspect="1" noChangeArrowheads="1"/>
          </p:cNvPicPr>
          <p:nvPr/>
        </p:nvPicPr>
        <p:blipFill>
          <a:blip r:embed="rId3"/>
          <a:srcRect/>
          <a:stretch>
            <a:fillRect/>
          </a:stretch>
        </p:blipFill>
        <p:spPr bwMode="auto">
          <a:xfrm>
            <a:off x="3276600" y="4953000"/>
            <a:ext cx="2590800" cy="151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4"/>
          <p:cNvSpPr>
            <a:spLocks noGrp="1"/>
          </p:cNvSpPr>
          <p:nvPr>
            <p:ph type="title"/>
          </p:nvPr>
        </p:nvSpPr>
        <p:spPr>
          <a:xfrm>
            <a:off x="685800" y="228600"/>
            <a:ext cx="7772400" cy="1524000"/>
          </a:xfrm>
        </p:spPr>
        <p:txBody>
          <a:bodyPr/>
          <a:lstStyle/>
          <a:p>
            <a:r>
              <a:rPr lang="en-US" sz="5400" b="1" u="sng" smtClean="0">
                <a:solidFill>
                  <a:srgbClr val="B23087"/>
                </a:solidFill>
                <a:latin typeface="Arial" charset="0"/>
              </a:rPr>
              <a:t/>
            </a:r>
            <a:br>
              <a:rPr lang="en-US" sz="5400" b="1" u="sng" smtClean="0">
                <a:solidFill>
                  <a:srgbClr val="B23087"/>
                </a:solidFill>
                <a:latin typeface="Arial" charset="0"/>
              </a:rPr>
            </a:br>
            <a:r>
              <a:rPr lang="en-US" sz="5400" b="1" u="sng" smtClean="0">
                <a:solidFill>
                  <a:srgbClr val="B23087"/>
                </a:solidFill>
                <a:latin typeface="Arial" charset="0"/>
              </a:rPr>
              <a:t>Journals!</a:t>
            </a:r>
            <a:br>
              <a:rPr lang="en-US" sz="5400" b="1" u="sng" smtClean="0">
                <a:solidFill>
                  <a:srgbClr val="B23087"/>
                </a:solidFill>
                <a:latin typeface="Arial" charset="0"/>
              </a:rPr>
            </a:br>
            <a:endParaRPr lang="en-US" sz="5400" u="sng" smtClean="0"/>
          </a:p>
        </p:txBody>
      </p:sp>
      <p:sp>
        <p:nvSpPr>
          <p:cNvPr id="26626" name="Content Placeholder 5"/>
          <p:cNvSpPr>
            <a:spLocks noGrp="1"/>
          </p:cNvSpPr>
          <p:nvPr>
            <p:ph idx="1"/>
          </p:nvPr>
        </p:nvSpPr>
        <p:spPr>
          <a:xfrm>
            <a:off x="685800" y="1981200"/>
            <a:ext cx="8229600" cy="4114800"/>
          </a:xfrm>
        </p:spPr>
        <p:txBody>
          <a:bodyPr/>
          <a:lstStyle/>
          <a:p>
            <a:pPr>
              <a:buFont typeface="Wingdings" pitchFamily="2" charset="2"/>
              <a:buChar char="v"/>
            </a:pPr>
            <a:r>
              <a:rPr lang="en-US" b="1" smtClean="0">
                <a:solidFill>
                  <a:srgbClr val="B23087"/>
                </a:solidFill>
              </a:rPr>
              <a:t>  </a:t>
            </a:r>
            <a:r>
              <a:rPr lang="en-US" b="1" smtClean="0">
                <a:solidFill>
                  <a:srgbClr val="B23087"/>
                </a:solidFill>
                <a:latin typeface="Arial" charset="0"/>
                <a:cs typeface="Arial" charset="0"/>
              </a:rPr>
              <a:t>Learning styles</a:t>
            </a:r>
          </a:p>
          <a:p>
            <a:pPr>
              <a:buFont typeface="Wingdings" pitchFamily="2" charset="2"/>
              <a:buChar char="v"/>
            </a:pPr>
            <a:endParaRPr lang="en-US" b="1" smtClean="0">
              <a:solidFill>
                <a:srgbClr val="B23087"/>
              </a:solidFill>
              <a:latin typeface="Arial" charset="0"/>
              <a:cs typeface="Arial" charset="0"/>
            </a:endParaRPr>
          </a:p>
          <a:p>
            <a:pPr>
              <a:buFont typeface="Wingdings" pitchFamily="2" charset="2"/>
              <a:buChar char="v"/>
            </a:pPr>
            <a:r>
              <a:rPr lang="en-US" b="1" smtClean="0">
                <a:solidFill>
                  <a:srgbClr val="B23087"/>
                </a:solidFill>
                <a:latin typeface="Arial" charset="0"/>
                <a:cs typeface="Arial" charset="0"/>
              </a:rPr>
              <a:t>  Instructional strategies</a:t>
            </a:r>
          </a:p>
          <a:p>
            <a:pPr>
              <a:buFontTx/>
              <a:buNone/>
            </a:pPr>
            <a:endParaRPr lang="en-US" b="1" smtClean="0">
              <a:solidFill>
                <a:srgbClr val="B23087"/>
              </a:solidFill>
              <a:latin typeface="Arial" charset="0"/>
              <a:cs typeface="Arial" charset="0"/>
            </a:endParaRPr>
          </a:p>
          <a:p>
            <a:pPr>
              <a:buFont typeface="Wingdings" pitchFamily="2" charset="2"/>
              <a:buChar char="v"/>
            </a:pPr>
            <a:r>
              <a:rPr lang="en-US" b="1" smtClean="0">
                <a:solidFill>
                  <a:srgbClr val="B23087"/>
                </a:solidFill>
                <a:latin typeface="Arial" charset="0"/>
                <a:cs typeface="Arial" charset="0"/>
              </a:rPr>
              <a:t>  Reflections/ Epiphanies/ 	Suggestions</a:t>
            </a:r>
            <a:endParaRPr lang="en-US" b="1" smtClean="0">
              <a:solidFill>
                <a:srgbClr val="B2308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772400" cy="1143000"/>
          </a:xfrm>
        </p:spPr>
        <p:txBody>
          <a:bodyPr/>
          <a:lstStyle/>
          <a:p>
            <a:pPr>
              <a:defRPr/>
            </a:pPr>
            <a:r>
              <a:rPr lang="en-US" sz="5400" b="1" u="sng" dirty="0" smtClean="0">
                <a:solidFill>
                  <a:srgbClr val="FC8004"/>
                </a:solidFill>
                <a:effectLst>
                  <a:outerShdw blurRad="38100" dist="38100" dir="2700000" algn="tl">
                    <a:srgbClr val="000000">
                      <a:alpha val="43137"/>
                    </a:srgbClr>
                  </a:outerShdw>
                </a:effectLst>
                <a:latin typeface="Arial" pitchFamily="34" charset="0"/>
                <a:cs typeface="Arial" pitchFamily="34" charset="0"/>
              </a:rPr>
              <a:t>Learning Styles</a:t>
            </a:r>
            <a:endParaRPr lang="en-US" sz="5400" b="1" u="sng" dirty="0">
              <a:solidFill>
                <a:srgbClr val="FC8004"/>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Content Placeholder 3"/>
          <p:cNvSpPr>
            <a:spLocks noGrp="1"/>
          </p:cNvSpPr>
          <p:nvPr>
            <p:ph idx="1"/>
          </p:nvPr>
        </p:nvSpPr>
        <p:spPr>
          <a:xfrm>
            <a:off x="762000" y="1524000"/>
            <a:ext cx="8382000" cy="4114800"/>
          </a:xfrm>
        </p:spPr>
        <p:txBody>
          <a:bodyPr/>
          <a:lstStyle/>
          <a:p>
            <a:pPr>
              <a:buFontTx/>
              <a:buNone/>
            </a:pPr>
            <a:r>
              <a:rPr lang="en-US" sz="2800" b="1" smtClean="0">
                <a:solidFill>
                  <a:srgbClr val="FC8004"/>
                </a:solidFill>
                <a:latin typeface="Arial" charset="0"/>
                <a:cs typeface="Arial" charset="0"/>
              </a:rPr>
              <a:t>What are learning styles?</a:t>
            </a:r>
          </a:p>
          <a:p>
            <a:pPr>
              <a:buFont typeface="Wingdings" pitchFamily="2" charset="2"/>
              <a:buChar char="v"/>
            </a:pPr>
            <a:r>
              <a:rPr lang="en-US" sz="2800" smtClean="0">
                <a:solidFill>
                  <a:srgbClr val="FC8004"/>
                </a:solidFill>
                <a:latin typeface="Arial" charset="0"/>
                <a:cs typeface="Arial" charset="0"/>
              </a:rPr>
              <a:t>  identify the way a student learns best</a:t>
            </a:r>
          </a:p>
          <a:p>
            <a:pPr>
              <a:buFont typeface="Wingdings" pitchFamily="2" charset="2"/>
              <a:buChar char="v"/>
            </a:pPr>
            <a:r>
              <a:rPr lang="en-US" sz="2800" smtClean="0">
                <a:solidFill>
                  <a:srgbClr val="FC8004"/>
                </a:solidFill>
                <a:latin typeface="Arial" charset="0"/>
                <a:cs typeface="Arial" charset="0"/>
              </a:rPr>
              <a:t>  have nothing to do with a student’s intelligence 	or ability</a:t>
            </a:r>
          </a:p>
          <a:p>
            <a:pPr>
              <a:buFont typeface="Wingdings" pitchFamily="2" charset="2"/>
              <a:buChar char="v"/>
            </a:pPr>
            <a:r>
              <a:rPr lang="en-US" sz="2800" smtClean="0">
                <a:solidFill>
                  <a:srgbClr val="FC8004"/>
                </a:solidFill>
                <a:latin typeface="Arial" charset="0"/>
                <a:cs typeface="Arial" charset="0"/>
              </a:rPr>
              <a:t>  describe the way a student’s brain processes, 	stores and retrieves information most 	effectively</a:t>
            </a:r>
          </a:p>
          <a:p>
            <a:pPr>
              <a:buFontTx/>
              <a:buNone/>
            </a:pPr>
            <a:endParaRPr lang="en-US" sz="2800" smtClean="0">
              <a:solidFill>
                <a:srgbClr val="FC8004"/>
              </a:solidFill>
              <a:latin typeface="Arial" charset="0"/>
              <a:cs typeface="Arial" charset="0"/>
            </a:endParaRPr>
          </a:p>
        </p:txBody>
      </p:sp>
      <p:pic>
        <p:nvPicPr>
          <p:cNvPr id="28675" name="Picture 3" descr="C:\Users\dockensf\AppData\Local\Microsoft\Windows\Temporary Internet Files\Content.IE5\Z0CA17EL\MPj04394510000[1].jpg"/>
          <p:cNvPicPr>
            <a:picLocks noChangeAspect="1" noChangeArrowheads="1"/>
          </p:cNvPicPr>
          <p:nvPr/>
        </p:nvPicPr>
        <p:blipFill>
          <a:blip r:embed="rId3"/>
          <a:srcRect/>
          <a:stretch>
            <a:fillRect/>
          </a:stretch>
        </p:blipFill>
        <p:spPr bwMode="auto">
          <a:xfrm>
            <a:off x="3810000" y="4495800"/>
            <a:ext cx="1447800" cy="216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1143000" y="1981200"/>
            <a:ext cx="6858000" cy="4114800"/>
          </a:xfrm>
          <a:prstGeom prst="rect">
            <a:avLst/>
          </a:prstGeom>
          <a:noFill/>
          <a:ln w="9525">
            <a:noFill/>
            <a:miter lim="800000"/>
            <a:headEnd/>
            <a:tailEnd/>
          </a:ln>
          <a:effectLst/>
        </p:spPr>
        <p:txBody>
          <a:bodyPr/>
          <a:lstStyle/>
          <a:p>
            <a:pPr marL="342900" indent="-342900">
              <a:spcBef>
                <a:spcPct val="20000"/>
              </a:spcBef>
              <a:defRPr/>
            </a:pPr>
            <a:endParaRPr lang="en-US" sz="800" b="1" kern="0" dirty="0">
              <a:solidFill>
                <a:srgbClr val="800080"/>
              </a:solidFill>
              <a:latin typeface="Arial" pitchFamily="34" charset="0"/>
              <a:cs typeface="Arial" pitchFamily="34" charset="0"/>
            </a:endParaRPr>
          </a:p>
          <a:p>
            <a:pPr marL="342900" indent="-342900">
              <a:spcBef>
                <a:spcPct val="20000"/>
              </a:spcBef>
              <a:buFont typeface="Wingdings" pitchFamily="2" charset="2"/>
              <a:buChar char="q"/>
              <a:defRPr/>
            </a:pPr>
            <a:r>
              <a:rPr lang="en-US" sz="3200" b="1" kern="0" dirty="0">
                <a:solidFill>
                  <a:srgbClr val="800080"/>
                </a:solidFill>
                <a:latin typeface="Arial" pitchFamily="34" charset="0"/>
                <a:cs typeface="Arial" pitchFamily="34" charset="0"/>
              </a:rPr>
              <a:t>    Visual			</a:t>
            </a:r>
          </a:p>
          <a:p>
            <a:pPr marL="342900" indent="-342900">
              <a:spcBef>
                <a:spcPct val="20000"/>
              </a:spcBef>
              <a:defRPr/>
            </a:pPr>
            <a:r>
              <a:rPr lang="en-US" sz="3200" b="1" kern="0" dirty="0">
                <a:solidFill>
                  <a:srgbClr val="800080"/>
                </a:solidFill>
                <a:latin typeface="Arial" pitchFamily="34" charset="0"/>
                <a:cs typeface="Arial" pitchFamily="34" charset="0"/>
              </a:rPr>
              <a:t>		</a:t>
            </a:r>
          </a:p>
          <a:p>
            <a:pPr marL="342900" indent="-342900">
              <a:spcBef>
                <a:spcPct val="20000"/>
              </a:spcBef>
              <a:buFont typeface="Wingdings" pitchFamily="2" charset="2"/>
              <a:buChar char="q"/>
              <a:defRPr/>
            </a:pPr>
            <a:r>
              <a:rPr lang="en-US" sz="3200" b="1" kern="0" dirty="0">
                <a:solidFill>
                  <a:srgbClr val="800080"/>
                </a:solidFill>
                <a:latin typeface="Arial" pitchFamily="34" charset="0"/>
                <a:cs typeface="Arial" pitchFamily="34" charset="0"/>
              </a:rPr>
              <a:t>    Auditory    </a:t>
            </a:r>
          </a:p>
          <a:p>
            <a:pPr marL="342900" indent="-342900">
              <a:spcBef>
                <a:spcPct val="20000"/>
              </a:spcBef>
              <a:defRPr/>
            </a:pPr>
            <a:endParaRPr lang="en-US" sz="3200" b="1" kern="0" dirty="0">
              <a:solidFill>
                <a:srgbClr val="800080"/>
              </a:solidFill>
              <a:latin typeface="Arial" pitchFamily="34" charset="0"/>
              <a:cs typeface="Arial" pitchFamily="34" charset="0"/>
            </a:endParaRPr>
          </a:p>
          <a:p>
            <a:pPr marL="342900" indent="-342900">
              <a:spcBef>
                <a:spcPct val="20000"/>
              </a:spcBef>
              <a:buFont typeface="Wingdings" pitchFamily="2" charset="2"/>
              <a:buChar char="q"/>
              <a:defRPr/>
            </a:pPr>
            <a:r>
              <a:rPr lang="en-US" sz="3200" b="1" kern="0" dirty="0">
                <a:solidFill>
                  <a:srgbClr val="800080"/>
                </a:solidFill>
                <a:latin typeface="Arial" pitchFamily="34" charset="0"/>
                <a:cs typeface="Arial" pitchFamily="34" charset="0"/>
              </a:rPr>
              <a:t>    Tactile/ Kinesthetic</a:t>
            </a:r>
          </a:p>
          <a:p>
            <a:pPr marL="342900" indent="-342900">
              <a:spcBef>
                <a:spcPct val="20000"/>
              </a:spcBef>
              <a:defRPr/>
            </a:pPr>
            <a:r>
              <a:rPr lang="en-US" sz="3200" b="1" kern="0" dirty="0">
                <a:solidFill>
                  <a:srgbClr val="800080"/>
                </a:solidFill>
                <a:latin typeface="Arial" pitchFamily="34" charset="0"/>
                <a:cs typeface="Arial" pitchFamily="34" charset="0"/>
              </a:rPr>
              <a:t>  </a:t>
            </a:r>
          </a:p>
        </p:txBody>
      </p:sp>
      <p:sp>
        <p:nvSpPr>
          <p:cNvPr id="5" name="TextBox 4"/>
          <p:cNvSpPr txBox="1"/>
          <p:nvPr/>
        </p:nvSpPr>
        <p:spPr>
          <a:xfrm>
            <a:off x="1066800" y="838200"/>
            <a:ext cx="8077200" cy="708025"/>
          </a:xfrm>
          <a:prstGeom prst="rect">
            <a:avLst/>
          </a:prstGeom>
          <a:noFill/>
        </p:spPr>
        <p:txBody>
          <a:bodyPr>
            <a:spAutoFit/>
          </a:bodyPr>
          <a:lstStyle/>
          <a:p>
            <a:pPr marL="342900" indent="-342900">
              <a:spcBef>
                <a:spcPct val="20000"/>
              </a:spcBef>
              <a:defRPr/>
            </a:pPr>
            <a:r>
              <a:rPr lang="en-US" sz="4000" b="1" u="sng" kern="0" dirty="0">
                <a:solidFill>
                  <a:srgbClr val="800080"/>
                </a:solidFill>
                <a:latin typeface="Arial" pitchFamily="34" charset="0"/>
                <a:cs typeface="Arial" pitchFamily="34" charset="0"/>
              </a:rPr>
              <a:t>Three Main Learning Styles</a:t>
            </a:r>
          </a:p>
        </p:txBody>
      </p:sp>
      <p:pic>
        <p:nvPicPr>
          <p:cNvPr id="30723" name="Picture 2" descr="C:\Users\dockensf\AppData\Local\Microsoft\Windows\Temporary Internet Files\Content.IE5\S9RIFP0Y\MCHM00051_0000[1].wmf"/>
          <p:cNvPicPr>
            <a:picLocks noChangeAspect="1" noChangeArrowheads="1"/>
          </p:cNvPicPr>
          <p:nvPr/>
        </p:nvPicPr>
        <p:blipFill>
          <a:blip r:embed="rId3"/>
          <a:srcRect/>
          <a:stretch>
            <a:fillRect/>
          </a:stretch>
        </p:blipFill>
        <p:spPr bwMode="auto">
          <a:xfrm>
            <a:off x="3733800" y="2209800"/>
            <a:ext cx="1076325" cy="950913"/>
          </a:xfrm>
          <a:prstGeom prst="rect">
            <a:avLst/>
          </a:prstGeom>
          <a:noFill/>
          <a:ln w="9525">
            <a:noFill/>
            <a:miter lim="800000"/>
            <a:headEnd/>
            <a:tailEnd/>
          </a:ln>
        </p:spPr>
      </p:pic>
      <p:pic>
        <p:nvPicPr>
          <p:cNvPr id="30724" name="Picture 3"/>
          <p:cNvPicPr>
            <a:picLocks noChangeAspect="1" noChangeArrowheads="1"/>
          </p:cNvPicPr>
          <p:nvPr/>
        </p:nvPicPr>
        <p:blipFill>
          <a:blip r:embed="rId4"/>
          <a:srcRect/>
          <a:stretch>
            <a:fillRect/>
          </a:stretch>
        </p:blipFill>
        <p:spPr bwMode="auto">
          <a:xfrm rot="-643340">
            <a:off x="4500563" y="3319463"/>
            <a:ext cx="622300" cy="933450"/>
          </a:xfrm>
          <a:prstGeom prst="rect">
            <a:avLst/>
          </a:prstGeom>
          <a:noFill/>
          <a:ln w="9525">
            <a:noFill/>
            <a:miter lim="800000"/>
            <a:headEnd/>
            <a:tailEnd/>
          </a:ln>
        </p:spPr>
      </p:pic>
      <p:pic>
        <p:nvPicPr>
          <p:cNvPr id="30725" name="Picture 6" descr="C:\Users\dockensf\AppData\Local\Microsoft\Windows\Temporary Internet Files\Content.IE5\QFR562QU\MPj04332360000[1].jpg"/>
          <p:cNvPicPr>
            <a:picLocks noChangeAspect="1" noChangeArrowheads="1"/>
          </p:cNvPicPr>
          <p:nvPr/>
        </p:nvPicPr>
        <p:blipFill>
          <a:blip r:embed="rId5"/>
          <a:srcRect/>
          <a:stretch>
            <a:fillRect/>
          </a:stretch>
        </p:blipFill>
        <p:spPr bwMode="auto">
          <a:xfrm>
            <a:off x="6172200" y="4495800"/>
            <a:ext cx="762000" cy="966788"/>
          </a:xfrm>
          <a:prstGeom prst="rect">
            <a:avLst/>
          </a:prstGeom>
          <a:noFill/>
          <a:ln w="9525">
            <a:noFill/>
            <a:miter lim="800000"/>
            <a:headEnd/>
            <a:tailEnd/>
          </a:ln>
        </p:spPr>
      </p:pic>
      <p:sp>
        <p:nvSpPr>
          <p:cNvPr id="9" name="TextBox 8"/>
          <p:cNvSpPr txBox="1">
            <a:spLocks noChangeArrowheads="1"/>
          </p:cNvSpPr>
          <p:nvPr/>
        </p:nvSpPr>
        <p:spPr bwMode="auto">
          <a:xfrm>
            <a:off x="1447800" y="5791200"/>
            <a:ext cx="6400800" cy="830263"/>
          </a:xfrm>
          <a:prstGeom prst="rect">
            <a:avLst/>
          </a:prstGeom>
          <a:noFill/>
          <a:ln w="9525">
            <a:noFill/>
            <a:miter lim="800000"/>
            <a:headEnd/>
            <a:tailEnd/>
          </a:ln>
        </p:spPr>
        <p:txBody>
          <a:bodyPr>
            <a:spAutoFit/>
          </a:bodyPr>
          <a:lstStyle/>
          <a:p>
            <a:r>
              <a:rPr lang="en-US" b="1"/>
              <a:t>  </a:t>
            </a:r>
            <a:r>
              <a:rPr lang="en-US" b="1">
                <a:latin typeface="Arial" charset="0"/>
                <a:cs typeface="Arial" charset="0"/>
              </a:rPr>
              <a:t>How can you tell a student’s predominant 	learning style?</a:t>
            </a: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theme/theme1.xml><?xml version="1.0" encoding="utf-8"?>
<a:theme xmlns:a="http://schemas.openxmlformats.org/drawingml/2006/main" name="3DSneakers">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3DSneakers</Template>
  <TotalTime>1837</TotalTime>
  <Words>2535</Words>
  <Application>Microsoft Office PowerPoint</Application>
  <PresentationFormat>On-screen Show (4:3)</PresentationFormat>
  <Paragraphs>311</Paragraphs>
  <Slides>45</Slides>
  <Notes>45</Notes>
  <HiddenSlides>0</HiddenSlides>
  <MMClips>0</MMClips>
  <ScaleCrop>false</ScaleCrop>
  <HeadingPairs>
    <vt:vector size="8" baseType="variant">
      <vt:variant>
        <vt:lpstr>Fonts Used</vt:lpstr>
      </vt:variant>
      <vt:variant>
        <vt:i4>4</vt:i4>
      </vt:variant>
      <vt:variant>
        <vt:lpstr>Design Template</vt:lpstr>
      </vt:variant>
      <vt:variant>
        <vt:i4>2</vt:i4>
      </vt:variant>
      <vt:variant>
        <vt:lpstr>Embedded OLE Servers</vt:lpstr>
      </vt:variant>
      <vt:variant>
        <vt:i4>1</vt:i4>
      </vt:variant>
      <vt:variant>
        <vt:lpstr>Slide Titles</vt:lpstr>
      </vt:variant>
      <vt:variant>
        <vt:i4>45</vt:i4>
      </vt:variant>
    </vt:vector>
  </HeadingPairs>
  <TitlesOfParts>
    <vt:vector size="52" baseType="lpstr">
      <vt:lpstr>Times New Roman</vt:lpstr>
      <vt:lpstr>Arial</vt:lpstr>
      <vt:lpstr>Calibri</vt:lpstr>
      <vt:lpstr>Wingdings</vt:lpstr>
      <vt:lpstr>3DSneakers</vt:lpstr>
      <vt:lpstr>3DSneakers</vt:lpstr>
      <vt:lpstr>Slide</vt:lpstr>
      <vt:lpstr>Effectively Differentiate Instruction for  All Learning Styles with EduSmart Science</vt:lpstr>
      <vt:lpstr>Getting to Know You</vt:lpstr>
      <vt:lpstr>Group Norms</vt:lpstr>
      <vt:lpstr>Goal or Learning Objective</vt:lpstr>
      <vt:lpstr>Slide 5</vt:lpstr>
      <vt:lpstr>What is EduSmart Science?</vt:lpstr>
      <vt:lpstr> Journals! </vt:lpstr>
      <vt:lpstr>Learning Styles</vt:lpstr>
      <vt:lpstr>Slide 9</vt:lpstr>
      <vt:lpstr>Characteristics of Predominantly Visual Learners</vt:lpstr>
      <vt:lpstr>Characteristics of Predominantly Auditory Learners</vt:lpstr>
      <vt:lpstr>Slide 12</vt:lpstr>
      <vt:lpstr>Slide 13</vt:lpstr>
      <vt:lpstr>Slide 14</vt:lpstr>
      <vt:lpstr>Instructional Strategies that are Effective for All Learners</vt:lpstr>
      <vt:lpstr>Establish Objective(s) </vt:lpstr>
      <vt:lpstr>Effective Questioning</vt:lpstr>
      <vt:lpstr>Non-linguistic Representations</vt:lpstr>
      <vt:lpstr>Slide 19</vt:lpstr>
      <vt:lpstr>Cooperative Learning</vt:lpstr>
      <vt:lpstr>Provide Specific and Timely Feedback</vt:lpstr>
      <vt:lpstr>Identifying Similarities and Differences</vt:lpstr>
      <vt:lpstr>Analogy</vt:lpstr>
      <vt:lpstr>Slide 24</vt:lpstr>
      <vt:lpstr>Slide 25</vt:lpstr>
      <vt:lpstr>Changing States of Matter</vt:lpstr>
      <vt:lpstr>Slide 27</vt:lpstr>
      <vt:lpstr>Slide 28</vt:lpstr>
      <vt:lpstr>Slide 29</vt:lpstr>
      <vt:lpstr>Slide 30</vt:lpstr>
      <vt:lpstr>Rallyrobin</vt:lpstr>
      <vt:lpstr>How does this work with 5E?</vt:lpstr>
      <vt:lpstr>Engage</vt:lpstr>
      <vt:lpstr>Explore</vt:lpstr>
      <vt:lpstr>Slide 35</vt:lpstr>
      <vt:lpstr>Explain</vt:lpstr>
      <vt:lpstr>Slide 37</vt:lpstr>
      <vt:lpstr>Evaluate</vt:lpstr>
      <vt:lpstr>Slide 39</vt:lpstr>
      <vt:lpstr>Making Real World Connections</vt:lpstr>
      <vt:lpstr>Slide 41</vt:lpstr>
      <vt:lpstr>Slide 42</vt:lpstr>
      <vt:lpstr>Adaptations Riddles</vt:lpstr>
      <vt:lpstr>Opportunity to Explore</vt:lpstr>
      <vt:lpstr>Links</vt:lpstr>
    </vt:vector>
  </TitlesOfParts>
  <Company>Honeywell Project Operations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Effectively Differentiate Instruction for  All Learning Styles with EduSmart Science</dc:title>
  <dc:creator>dockensf</dc:creator>
  <cp:lastModifiedBy>fmdocken</cp:lastModifiedBy>
  <cp:revision>189</cp:revision>
  <dcterms:created xsi:type="dcterms:W3CDTF">2009-07-12T14:44:49Z</dcterms:created>
  <dcterms:modified xsi:type="dcterms:W3CDTF">2009-07-19T15:37:14Z</dcterms:modified>
</cp:coreProperties>
</file>